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3"/>
  </p:notesMasterIdLst>
  <p:sldIdLst>
    <p:sldId id="256" r:id="rId2"/>
    <p:sldId id="324" r:id="rId3"/>
    <p:sldId id="340" r:id="rId4"/>
    <p:sldId id="326" r:id="rId5"/>
    <p:sldId id="267" r:id="rId6"/>
    <p:sldId id="283" r:id="rId7"/>
    <p:sldId id="321" r:id="rId8"/>
    <p:sldId id="318" r:id="rId9"/>
    <p:sldId id="284" r:id="rId10"/>
    <p:sldId id="266" r:id="rId11"/>
    <p:sldId id="339" r:id="rId12"/>
    <p:sldId id="268" r:id="rId13"/>
    <p:sldId id="269" r:id="rId14"/>
    <p:sldId id="270" r:id="rId15"/>
    <p:sldId id="273" r:id="rId16"/>
    <p:sldId id="274" r:id="rId17"/>
    <p:sldId id="329" r:id="rId18"/>
    <p:sldId id="330" r:id="rId19"/>
    <p:sldId id="331" r:id="rId20"/>
    <p:sldId id="332" r:id="rId21"/>
    <p:sldId id="328" r:id="rId22"/>
    <p:sldId id="333" r:id="rId23"/>
    <p:sldId id="264" r:id="rId24"/>
    <p:sldId id="337" r:id="rId25"/>
    <p:sldId id="336" r:id="rId26"/>
    <p:sldId id="335" r:id="rId27"/>
    <p:sldId id="334" r:id="rId28"/>
    <p:sldId id="343" r:id="rId29"/>
    <p:sldId id="341" r:id="rId30"/>
    <p:sldId id="338" r:id="rId31"/>
    <p:sldId id="342" r:id="rId3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4"/>
    <p:restoredTop sz="94236"/>
  </p:normalViewPr>
  <p:slideViewPr>
    <p:cSldViewPr snapToGrid="0">
      <p:cViewPr varScale="1">
        <p:scale>
          <a:sx n="81" d="100"/>
          <a:sy n="81" d="100"/>
        </p:scale>
        <p:origin x="200" y="13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e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31.gif>
</file>

<file path=ppt/media/image32.gif>
</file>

<file path=ppt/media/image3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time: 10mins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912b416959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912b416959_0_1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g912b416959_0_1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98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9134fdb0c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9134fdb0c0_1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9134fdb0c0_1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29859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73f04ce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73f04ce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42581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73f04ce2b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73f04ce2b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2657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73f04ce2b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73f04ce2b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43386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73f04ce2b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73f04ce2b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96819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954ed442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954ed442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3388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999cc5da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999cc5da5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/>
              <a:t>Develop framework to support OPA</a:t>
            </a:r>
            <a:endParaRPr sz="180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 b="1"/>
              <a:t>Principles</a:t>
            </a:r>
            <a:endParaRPr sz="1400" b="1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/>
              <a:t>Guidelines</a:t>
            </a:r>
            <a:endParaRPr sz="14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/>
              <a:t>Support transition/adoption to OPA, and develop case studies</a:t>
            </a:r>
            <a:endParaRPr sz="1800"/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400"/>
              <a:t>Minimum wage in the US</a:t>
            </a:r>
            <a:endParaRPr sz="1400"/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400"/>
              <a:t>Deworming in Kenya</a:t>
            </a:r>
            <a:endParaRPr sz="14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/>
              <a:t>Train students and analysts </a:t>
            </a:r>
            <a:endParaRPr sz="1800"/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400"/>
              <a:t>RT2-type of curriculum (policy/economics)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800"/>
              <a:t>Raise awareness</a:t>
            </a:r>
            <a:r>
              <a:rPr lang="en" sz="1400"/>
              <a:t> </a:t>
            </a:r>
            <a:endParaRPr sz="140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 b="1"/>
              <a:t>This panel</a:t>
            </a:r>
            <a:endParaRPr sz="1400" b="1"/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400"/>
              <a:t>Future convenings</a:t>
            </a:r>
            <a:endParaRPr sz="1400"/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400"/>
              <a:t>Ongoing presentations </a:t>
            </a:r>
            <a:r>
              <a:rPr lang="en"/>
              <a:t>(so far APPAM, Evidence Action, GSPP, EDI, GiveWell, AIR, CBO, IDB, AM1)</a:t>
            </a:r>
            <a:r>
              <a:rPr lang="en" sz="1400"/>
              <a:t>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4" name="Shape 15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2400" b="1" dirty="0"/>
              <a:t>TED</a:t>
            </a:r>
            <a:endParaRPr lang="en-US" sz="2400" dirty="0"/>
          </a:p>
          <a:p>
            <a:pPr>
              <a:defRPr sz="4000">
                <a:solidFill>
                  <a:srgbClr val="40404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lang="en-US" sz="2400" b="1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"/>
            </a:endParaRPr>
          </a:p>
          <a:p>
            <a:pPr>
              <a:defRPr sz="4000">
                <a:solidFill>
                  <a:srgbClr val="40404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400" b="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"/>
              </a:rPr>
              <a:t>Highlight new 3 E’s framing</a:t>
            </a:r>
          </a:p>
        </p:txBody>
      </p:sp>
    </p:spTree>
    <p:extLst>
      <p:ext uri="{BB962C8B-B14F-4D97-AF65-F5344CB8AC3E}">
        <p14:creationId xmlns:p14="http://schemas.microsoft.com/office/powerpoint/2010/main" val="2832808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1400" b="1" dirty="0"/>
              <a:t>TED</a:t>
            </a:r>
            <a:endParaRPr lang="en-US" sz="1400" b="1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"/>
            </a:endParaRPr>
          </a:p>
          <a:p>
            <a:endParaRPr lang="en-US" sz="1400" b="1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"/>
            </a:endParaRPr>
          </a:p>
          <a:p>
            <a:r>
              <a:rPr lang="en-US" sz="1400" b="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"/>
              </a:rPr>
              <a:t>Not much has changed since last year.</a:t>
            </a:r>
            <a:endParaRPr lang="en-US" sz="1400" b="0" dirty="0"/>
          </a:p>
        </p:txBody>
      </p:sp>
    </p:spTree>
    <p:extLst>
      <p:ext uri="{BB962C8B-B14F-4D97-AF65-F5344CB8AC3E}">
        <p14:creationId xmlns:p14="http://schemas.microsoft.com/office/powerpoint/2010/main" val="1760373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7421d07c6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7421d07c6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2020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7421d07c6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7421d07c6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45866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912b41695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912b416959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912b416959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2978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912b41695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912b416959_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912b416959_0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48018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917d147d66_0_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917d147d66_0_9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g917d147d66_0_9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49687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912b4169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912b416959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g912b416959_0_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6256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527425"/>
            <a:ext cx="619125" cy="61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 l="12549" t="24092" r="9550" b="22594"/>
          <a:stretch/>
        </p:blipFill>
        <p:spPr>
          <a:xfrm>
            <a:off x="809625" y="4585825"/>
            <a:ext cx="1657351" cy="55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892969" y="1701106"/>
            <a:ext cx="7358063" cy="1741289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pic>
        <p:nvPicPr>
          <p:cNvPr id="31" name="pasted-image.pdf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22854" y="-62507"/>
            <a:ext cx="9588809" cy="548297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1527399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in slide with gray CEGA logo">
  <p:cSld name="Plain slide with gray CEGA logo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1"/>
          <p:cNvPicPr preferRelativeResize="0"/>
          <p:nvPr/>
        </p:nvPicPr>
        <p:blipFill rotWithShape="1">
          <a:blip r:embed="rId2">
            <a:alphaModFix amt="33000"/>
          </a:blip>
          <a:srcRect r="24653" b="23617"/>
          <a:stretch/>
        </p:blipFill>
        <p:spPr>
          <a:xfrm>
            <a:off x="6668867" y="1452124"/>
            <a:ext cx="2475132" cy="39659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02925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7">
          <p15:clr>
            <a:srgbClr val="FBAE40"/>
          </p15:clr>
        </p15:guide>
        <p15:guide id="2" pos="317">
          <p15:clr>
            <a:srgbClr val="FBAE40"/>
          </p15:clr>
        </p15:guide>
        <p15:guide id="3" orient="horz" pos="2913">
          <p15:clr>
            <a:srgbClr val="FBAE40"/>
          </p15:clr>
        </p15:guide>
        <p15:guide id="4" pos="392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 content with blue logo in corner">
  <p:cSld name="Bullet content with blue logo in corner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>
            <a:spLocks noGrp="1"/>
          </p:cNvSpPr>
          <p:nvPr>
            <p:ph type="body" idx="1"/>
          </p:nvPr>
        </p:nvSpPr>
        <p:spPr>
          <a:xfrm>
            <a:off x="377798" y="1594131"/>
            <a:ext cx="7886700" cy="3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595959"/>
              </a:buClr>
              <a:buSzPts val="1400"/>
              <a:buChar char="•"/>
              <a:defRPr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8" name="Google Shape;238;p30"/>
          <p:cNvSpPr txBox="1">
            <a:spLocks noGrp="1"/>
          </p:cNvSpPr>
          <p:nvPr>
            <p:ph type="title"/>
          </p:nvPr>
        </p:nvSpPr>
        <p:spPr>
          <a:xfrm>
            <a:off x="377800" y="936877"/>
            <a:ext cx="44406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3262"/>
              </a:buClr>
              <a:buSzPts val="2400"/>
              <a:buFont typeface="Arial"/>
              <a:buNone/>
              <a:defRPr sz="2400">
                <a:solidFill>
                  <a:srgbClr val="00326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39" name="Google Shape;239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22582" y="4709565"/>
            <a:ext cx="307420" cy="307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825" y="688925"/>
            <a:ext cx="1178425" cy="1390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2050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0" y="4527425"/>
            <a:ext cx="619125" cy="61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 rotWithShape="1">
          <a:blip r:embed="rId18">
            <a:alphaModFix/>
          </a:blip>
          <a:srcRect l="12549" t="24092" r="9550" b="22594"/>
          <a:stretch/>
        </p:blipFill>
        <p:spPr>
          <a:xfrm>
            <a:off x="809625" y="4585825"/>
            <a:ext cx="1657351" cy="5576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6.jpg"/><Relationship Id="rId4" Type="http://schemas.openxmlformats.org/officeDocument/2006/relationships/hyperlink" Target="http://www.youtube.com/watch?v=rV_YxKOE90g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flickr.com/photos/life1style1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tss.org/opa/projects/progressive-wealth-tax/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spp/advance-article/doi/10.1093/scipol/scaa067/6018524?guestAccessKey=ac30d681-5391-4f91-b4d8-44c6aed11161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whenisgood.net/sy2zi3c" TargetMode="Externa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ITSS/opa-wealthtax/tree/master/code/interactive_visualization" TargetMode="External"/><Relationship Id="rId3" Type="http://schemas.openxmlformats.org/officeDocument/2006/relationships/hyperlink" Target="https://academic.oup.com/spp/advance-article/doi/10.1093/scipol/scaa067/6018524?guestAccessKey=ac30d681-5391-4f91-b4d8-44c6aed11161" TargetMode="External"/><Relationship Id="rId7" Type="http://schemas.openxmlformats.org/officeDocument/2006/relationships/hyperlink" Target="https://mastering-shiny.org/" TargetMode="External"/><Relationship Id="rId12" Type="http://schemas.openxmlformats.org/officeDocument/2006/relationships/hyperlink" Target="https://github.com/BITSS-OPA/opa-deworming" TargetMode="External"/><Relationship Id="rId2" Type="http://schemas.openxmlformats.org/officeDocument/2006/relationships/hyperlink" Target="https://github.com/BITSS-OPA/Tutorials/blob/master/GitHub/Version%20control%20with%20Git%20and%20Github.md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hiny.rstudio.com/tutorial/" TargetMode="External"/><Relationship Id="rId11" Type="http://schemas.openxmlformats.org/officeDocument/2006/relationships/hyperlink" Target="https://academic.oup.com/qje/article/131/4/1637/2468871#173469299" TargetMode="External"/><Relationship Id="rId5" Type="http://schemas.openxmlformats.org/officeDocument/2006/relationships/hyperlink" Target="https://www.youtube.com/results?search_query=%23tidytuesday" TargetMode="External"/><Relationship Id="rId10" Type="http://schemas.openxmlformats.org/officeDocument/2006/relationships/hyperlink" Target="https://www.evidenceaction.org/dewormtheworld-2/" TargetMode="External"/><Relationship Id="rId4" Type="http://schemas.openxmlformats.org/officeDocument/2006/relationships/hyperlink" Target="https://education.rstudio.com/learn/beginner/" TargetMode="External"/><Relationship Id="rId9" Type="http://schemas.openxmlformats.org/officeDocument/2006/relationships/hyperlink" Target="http://wealthtaxsimulator.org/analysis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TSS-OPA/Tutorials" TargetMode="External"/><Relationship Id="rId2" Type="http://schemas.openxmlformats.org/officeDocument/2006/relationships/hyperlink" Target="https://github.com/BITSS-OPA/onboarding_ras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BITSS-OPA/policy-analysis-registry" TargetMode="External"/><Relationship Id="rId4" Type="http://schemas.openxmlformats.org/officeDocument/2006/relationships/hyperlink" Target="https://github.com/BITSS-OPA/opa-template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ocialsciencereproduction.org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bitss.github.io/WEAI2020_slides/#84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Xv1t8An2gPo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88053" y="1503187"/>
            <a:ext cx="8974667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000" dirty="0"/>
              <a:t>The Berkeley Initiative for Transparency in the Social Sciences</a:t>
            </a:r>
            <a:br>
              <a:rPr lang="en" sz="4000" dirty="0"/>
            </a:br>
            <a:br>
              <a:rPr lang="en" sz="4000" dirty="0"/>
            </a:br>
            <a:r>
              <a:rPr lang="en-US" sz="3200" dirty="0">
                <a:solidFill>
                  <a:srgbClr val="FFFFFF"/>
                </a:solidFill>
              </a:rPr>
              <a:t>Onboarding for Undergraduate Research Apprentice Program</a:t>
            </a:r>
            <a:endParaRPr sz="3200" dirty="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311700" y="3554848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400" dirty="0">
                <a:solidFill>
                  <a:srgbClr val="FFFFFF"/>
                </a:solidFill>
              </a:rPr>
              <a:t>Fernando Hoces de la Guardia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February 12, 2021</a:t>
            </a:r>
            <a:endParaRPr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62" y="920925"/>
            <a:ext cx="9174136" cy="33016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 rot="5400000" flipH="1">
            <a:off x="3188375" y="1358373"/>
            <a:ext cx="3000000" cy="2418000"/>
          </a:xfrm>
          <a:prstGeom prst="parallelogram">
            <a:avLst>
              <a:gd name="adj" fmla="val 174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36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Bring Open Science into Policy Analysis?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61934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0"/>
            <a:ext cx="9144000" cy="4317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250" y="3097200"/>
            <a:ext cx="1402076" cy="1402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4175" y="3097200"/>
            <a:ext cx="1869418" cy="1402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57500" y="999575"/>
            <a:ext cx="1370950" cy="137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12163" y="691725"/>
            <a:ext cx="1741526" cy="174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8750" y="999575"/>
            <a:ext cx="2169200" cy="68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28675" y="2645200"/>
            <a:ext cx="1660725" cy="1660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7832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1975" y="482525"/>
            <a:ext cx="4695126" cy="2721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8"/>
          <p:cNvPicPr preferRelativeResize="0"/>
          <p:nvPr/>
        </p:nvPicPr>
        <p:blipFill rotWithShape="1">
          <a:blip r:embed="rId4">
            <a:alphaModFix/>
          </a:blip>
          <a:srcRect r="9974" b="10160"/>
          <a:stretch/>
        </p:blipFill>
        <p:spPr>
          <a:xfrm>
            <a:off x="0" y="482525"/>
            <a:ext cx="4420949" cy="272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100" y="3204500"/>
            <a:ext cx="3903575" cy="163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4985725" y="3204500"/>
            <a:ext cx="4158274" cy="16341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4094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9"/>
          <p:cNvSpPr txBox="1">
            <a:spLocks noGrp="1"/>
          </p:cNvSpPr>
          <p:nvPr>
            <p:ph type="body" idx="1"/>
          </p:nvPr>
        </p:nvSpPr>
        <p:spPr>
          <a:xfrm>
            <a:off x="377798" y="1594131"/>
            <a:ext cx="7886700" cy="3115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Each interest group can choose the evidence that they like the most</a:t>
            </a:r>
            <a:endParaRPr sz="1800"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General public can, and will, disregard evidence</a:t>
            </a:r>
            <a:endParaRPr sz="1800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381" name="Google Shape;381;p49"/>
          <p:cNvSpPr txBox="1">
            <a:spLocks noGrp="1"/>
          </p:cNvSpPr>
          <p:nvPr>
            <p:ph type="title"/>
          </p:nvPr>
        </p:nvSpPr>
        <p:spPr>
          <a:xfrm>
            <a:off x="377800" y="936877"/>
            <a:ext cx="4440600" cy="806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Policy consequences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382" name="Google Shape;38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50"/>
            <a:ext cx="342899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49" descr="With Democrats and Republicans divided on key issues and time running out to pass a pandemic relief bill before some federal benefits and protections expire, congressional leaders met with the White House Wednesday in search of a path forward. Senate Majority Leader Mitch McConnell, R-Ky., joins Judy Woodruff to discuss unemployment, food stamps and why he wants this bill to cover only COVID-19.&#10;&#10;Stream your PBS favorites with the PBS app: https://to.pbs.org/2Jb8twG&#10;Find more from PBS NewsHour at https://www.pbs.org/newshour&#10;Subscribe to our YouTube channel: https://bit.ly/2HfsCD6&#10;&#10;Follow us:&#10;Facebook: http://www.pbs.org/newshour&#10;Twitter: http://www.twitter.com/newshour&#10;Instagram: http://www.instagram.com/newshour&#10;Snapchat: @pbsnews&#10;&#10;Subscribe:&#10;PBS NewsHour podcasts: https://www.pbs.org/newshour/podcasts&#10;Newsletters: https://www.pbs.org/newshour/subscribe" title="McConnell: Some Republicans think 'we have already done enough' pandemic aid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66675" y="2654875"/>
            <a:ext cx="1719250" cy="128945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49"/>
          <p:cNvSpPr txBox="1"/>
          <p:nvPr/>
        </p:nvSpPr>
        <p:spPr>
          <a:xfrm>
            <a:off x="3949575" y="2654875"/>
            <a:ext cx="2757000" cy="24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tx1"/>
                </a:solidFill>
              </a:rPr>
              <a:t>Interviewer:</a:t>
            </a:r>
            <a:r>
              <a:rPr lang="en-US">
                <a:solidFill>
                  <a:schemeClr val="tx1"/>
                </a:solidFill>
              </a:rPr>
              <a:t> “We I have looked at what economist are saying, and [...] there is no measurable evidence that people are staying at home because of [$600 unemp. insurance]” </a:t>
            </a:r>
            <a:endParaRPr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tx1"/>
                </a:solidFill>
              </a:rPr>
              <a:t>Congressman: </a:t>
            </a:r>
            <a:r>
              <a:rPr lang="en-US">
                <a:solidFill>
                  <a:schemeClr val="tx1"/>
                </a:solidFill>
              </a:rPr>
              <a:t>“[scoffs] I don’t know which economist you are talking about, but ...” 			</a:t>
            </a: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225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0"/>
          <p:cNvSpPr txBox="1">
            <a:spLocks noGrp="1"/>
          </p:cNvSpPr>
          <p:nvPr>
            <p:ph type="body" idx="1"/>
          </p:nvPr>
        </p:nvSpPr>
        <p:spPr>
          <a:xfrm>
            <a:off x="377798" y="1594131"/>
            <a:ext cx="7886700" cy="3115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tx1"/>
                </a:solidFill>
              </a:rPr>
              <a:t>Academic economist have large responsibility in this (my view):</a:t>
            </a:r>
            <a:endParaRPr sz="1800"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Very low bar for rigor and relevance of policy implications of research (“back of the envelope calculation...”)</a:t>
            </a:r>
            <a:endParaRPr sz="1800"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Large rewards to finding “silver pellets”, but little reward to put them together</a:t>
            </a:r>
            <a:endParaRPr sz="1800"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Novelty bias</a:t>
            </a:r>
            <a:endParaRPr sz="1800"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Contempt towards policy economist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91" name="Google Shape;391;p50"/>
          <p:cNvSpPr txBox="1">
            <a:spLocks noGrp="1"/>
          </p:cNvSpPr>
          <p:nvPr>
            <p:ph type="title"/>
          </p:nvPr>
        </p:nvSpPr>
        <p:spPr>
          <a:xfrm>
            <a:off x="377800" y="936875"/>
            <a:ext cx="5334000" cy="806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tx1"/>
                </a:solidFill>
              </a:rPr>
              <a:t>Where can we fix this madness?</a:t>
            </a: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3426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3"/>
          <p:cNvSpPr txBox="1">
            <a:spLocks noGrp="1"/>
          </p:cNvSpPr>
          <p:nvPr>
            <p:ph type="body" idx="1"/>
          </p:nvPr>
        </p:nvSpPr>
        <p:spPr>
          <a:xfrm>
            <a:off x="377800" y="2252350"/>
            <a:ext cx="3386100" cy="1942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</a:endParaRPr>
          </a:p>
          <a:p>
            <a:pPr marL="0" lvl="0" indent="0" algn="ctr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tx1"/>
                </a:solidFill>
              </a:rPr>
              <a:t>To translate the tools and practices of open science into policy analysis</a:t>
            </a:r>
            <a:endParaRPr sz="1800" i="1" dirty="0">
              <a:solidFill>
                <a:schemeClr val="tx1"/>
              </a:solidFill>
            </a:endParaRPr>
          </a:p>
        </p:txBody>
      </p:sp>
      <p:sp>
        <p:nvSpPr>
          <p:cNvPr id="414" name="Google Shape;414;p53"/>
          <p:cNvSpPr txBox="1">
            <a:spLocks noGrp="1"/>
          </p:cNvSpPr>
          <p:nvPr>
            <p:ph type="title"/>
          </p:nvPr>
        </p:nvSpPr>
        <p:spPr>
          <a:xfrm>
            <a:off x="377800" y="936877"/>
            <a:ext cx="4440600" cy="806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tx1"/>
                </a:solidFill>
              </a:rPr>
              <a:t>Our proposal: </a:t>
            </a:r>
            <a:endParaRPr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tx1"/>
                </a:solidFill>
              </a:rPr>
              <a:t>Open Policy Analysis</a:t>
            </a:r>
            <a:endParaRPr>
              <a:solidFill>
                <a:schemeClr val="tx1"/>
              </a:solidFill>
            </a:endParaRPr>
          </a:p>
        </p:txBody>
      </p:sp>
      <p:grpSp>
        <p:nvGrpSpPr>
          <p:cNvPr id="415" name="Google Shape;415;p53"/>
          <p:cNvGrpSpPr/>
          <p:nvPr/>
        </p:nvGrpSpPr>
        <p:grpSpPr>
          <a:xfrm>
            <a:off x="4460275" y="1219975"/>
            <a:ext cx="4378923" cy="3095126"/>
            <a:chOff x="4460275" y="1219975"/>
            <a:chExt cx="4378923" cy="3095126"/>
          </a:xfrm>
        </p:grpSpPr>
        <p:pic>
          <p:nvPicPr>
            <p:cNvPr id="416" name="Google Shape;416;p5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460675" y="1219975"/>
              <a:ext cx="4378523" cy="30951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7" name="Google Shape;417;p53"/>
            <p:cNvSpPr txBox="1"/>
            <p:nvPr/>
          </p:nvSpPr>
          <p:spPr>
            <a:xfrm>
              <a:off x="4460275" y="4025825"/>
              <a:ext cx="1608300" cy="28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016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100">
                  <a:solidFill>
                    <a:srgbClr val="FFFFFF"/>
                  </a:solidFill>
                  <a:uFill>
                    <a:noFill/>
                  </a:u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Souvik Chakraborty</a:t>
              </a:r>
              <a:endParaRPr sz="1100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endParaRPr>
            </a:p>
            <a:p>
              <a:pPr marL="508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100">
                <a:solidFill>
                  <a:schemeClr val="dk1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55904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4"/>
          <p:cNvSpPr txBox="1">
            <a:spLocks noGrp="1"/>
          </p:cNvSpPr>
          <p:nvPr>
            <p:ph type="title"/>
          </p:nvPr>
        </p:nvSpPr>
        <p:spPr>
          <a:xfrm>
            <a:off x="377800" y="936877"/>
            <a:ext cx="4440600" cy="806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Three Components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424" name="Google Shape;424;p54"/>
          <p:cNvSpPr txBox="1">
            <a:spLocks noGrp="1"/>
          </p:cNvSpPr>
          <p:nvPr>
            <p:ph type="body" idx="1"/>
          </p:nvPr>
        </p:nvSpPr>
        <p:spPr>
          <a:xfrm>
            <a:off x="377798" y="1594131"/>
            <a:ext cx="7886700" cy="3115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42900" algn="l" rtl="0">
              <a:spcBef>
                <a:spcPts val="75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</a:rPr>
              <a:t>Develop and promote a framework</a:t>
            </a:r>
            <a:endParaRPr sz="1800" dirty="0">
              <a:solidFill>
                <a:schemeClr val="tx1"/>
              </a:solidFill>
            </a:endParaRPr>
          </a:p>
          <a:p>
            <a:pPr marL="800100" lvl="0" indent="-342900" algn="l" rtl="0">
              <a:spcBef>
                <a:spcPts val="750"/>
              </a:spcBef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</a:pPr>
            <a:endParaRPr sz="1800" dirty="0">
              <a:solidFill>
                <a:schemeClr val="tx1"/>
              </a:solidFill>
            </a:endParaRPr>
          </a:p>
          <a:p>
            <a:pPr lvl="0" indent="-342900" algn="l" rtl="0">
              <a:spcBef>
                <a:spcPts val="75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</a:rPr>
              <a:t>Conduct project demonstrations </a:t>
            </a:r>
            <a:endParaRPr sz="1800" dirty="0">
              <a:solidFill>
                <a:schemeClr val="tx1"/>
              </a:solidFill>
            </a:endParaRPr>
          </a:p>
          <a:p>
            <a:pPr marL="800100" lvl="0" indent="-342900" algn="l" rtl="0">
              <a:spcBef>
                <a:spcPts val="750"/>
              </a:spcBef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</a:pPr>
            <a:endParaRPr sz="1800" dirty="0">
              <a:solidFill>
                <a:schemeClr val="tx1"/>
              </a:solidFill>
            </a:endParaRPr>
          </a:p>
          <a:p>
            <a:pPr lvl="0" indent="-342900" algn="l" rtl="0">
              <a:spcBef>
                <a:spcPts val="75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</a:rPr>
              <a:t>Create a community of practice</a:t>
            </a:r>
            <a:endParaRPr sz="1800" dirty="0">
              <a:solidFill>
                <a:schemeClr val="tx1"/>
              </a:solidFill>
            </a:endParaRPr>
          </a:p>
          <a:p>
            <a:pPr marL="342900" lvl="0" indent="-342900" algn="l" rtl="0">
              <a:spcBef>
                <a:spcPts val="750"/>
              </a:spcBef>
              <a:spcAft>
                <a:spcPts val="0"/>
              </a:spcAft>
              <a:buFont typeface="+mj-lt"/>
              <a:buAutoNum type="arabicPeriod"/>
            </a:pPr>
            <a:endParaRPr dirty="0">
              <a:solidFill>
                <a:schemeClr val="tx1"/>
              </a:solidFill>
            </a:endParaRPr>
          </a:p>
        </p:txBody>
      </p:sp>
      <p:grpSp>
        <p:nvGrpSpPr>
          <p:cNvPr id="425" name="Google Shape;425;p54"/>
          <p:cNvGrpSpPr/>
          <p:nvPr/>
        </p:nvGrpSpPr>
        <p:grpSpPr>
          <a:xfrm>
            <a:off x="4818308" y="518345"/>
            <a:ext cx="1799432" cy="1496285"/>
            <a:chOff x="4818400" y="1330375"/>
            <a:chExt cx="961800" cy="969724"/>
          </a:xfrm>
        </p:grpSpPr>
        <p:sp>
          <p:nvSpPr>
            <p:cNvPr id="426" name="Google Shape;426;p54"/>
            <p:cNvSpPr/>
            <p:nvPr/>
          </p:nvSpPr>
          <p:spPr>
            <a:xfrm flipH="1">
              <a:off x="4818400" y="1804799"/>
              <a:ext cx="961800" cy="495300"/>
            </a:xfrm>
            <a:prstGeom prst="parallelogram">
              <a:avLst>
                <a:gd name="adj" fmla="val 25000"/>
              </a:avLst>
            </a:prstGeom>
            <a:solidFill>
              <a:srgbClr val="BF9000"/>
            </a:solidFill>
            <a:ln w="9525" cap="flat" cmpd="sng">
              <a:solidFill>
                <a:srgbClr val="30303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7" name="Google Shape;427;p54"/>
            <p:cNvSpPr/>
            <p:nvPr/>
          </p:nvSpPr>
          <p:spPr>
            <a:xfrm flipH="1">
              <a:off x="4863967" y="1587416"/>
              <a:ext cx="823800" cy="494700"/>
            </a:xfrm>
            <a:prstGeom prst="parallelogram">
              <a:avLst>
                <a:gd name="adj" fmla="val 25000"/>
              </a:avLst>
            </a:prstGeom>
            <a:solidFill>
              <a:srgbClr val="3C78D8"/>
            </a:solidFill>
            <a:ln w="9525" cap="flat" cmpd="sng">
              <a:solidFill>
                <a:srgbClr val="30303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8" name="Google Shape;428;p54"/>
            <p:cNvSpPr/>
            <p:nvPr/>
          </p:nvSpPr>
          <p:spPr>
            <a:xfrm flipH="1">
              <a:off x="4968737" y="1454736"/>
              <a:ext cx="576600" cy="410100"/>
            </a:xfrm>
            <a:prstGeom prst="parallelogram">
              <a:avLst>
                <a:gd name="adj" fmla="val 25000"/>
              </a:avLst>
            </a:prstGeom>
            <a:solidFill>
              <a:srgbClr val="38761D"/>
            </a:solidFill>
            <a:ln w="9525" cap="flat" cmpd="sng">
              <a:solidFill>
                <a:srgbClr val="30303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9" name="Google Shape;429;p54"/>
            <p:cNvSpPr/>
            <p:nvPr/>
          </p:nvSpPr>
          <p:spPr>
            <a:xfrm flipH="1">
              <a:off x="5045394" y="1330375"/>
              <a:ext cx="421200" cy="317100"/>
            </a:xfrm>
            <a:prstGeom prst="parallelogram">
              <a:avLst>
                <a:gd name="adj" fmla="val 25000"/>
              </a:avLst>
            </a:prstGeom>
            <a:solidFill>
              <a:srgbClr val="38761D"/>
            </a:solidFill>
            <a:ln w="9525" cap="flat" cmpd="sng">
              <a:solidFill>
                <a:srgbClr val="30303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pic>
        <p:nvPicPr>
          <p:cNvPr id="430" name="Google Shape;43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850" y="2741750"/>
            <a:ext cx="3602650" cy="240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0200" y="1401838"/>
            <a:ext cx="2253326" cy="189452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7436038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189425" y="2501475"/>
            <a:ext cx="2915700" cy="20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One clear output for policy makers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78" name="Google Shape;78;p16"/>
          <p:cNvSpPr/>
          <p:nvPr/>
        </p:nvSpPr>
        <p:spPr>
          <a:xfrm flipH="1">
            <a:off x="337625" y="1474873"/>
            <a:ext cx="2619300" cy="10266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/>
          <p:nvPr/>
        </p:nvSpPr>
        <p:spPr>
          <a:xfrm rot="10800000" flipH="1">
            <a:off x="525534" y="1024374"/>
            <a:ext cx="2243400" cy="10248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/>
          <p:nvPr/>
        </p:nvSpPr>
        <p:spPr>
          <a:xfrm rot="10800000" flipH="1">
            <a:off x="849759" y="749573"/>
            <a:ext cx="1595100" cy="8601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6"/>
          <p:cNvSpPr/>
          <p:nvPr/>
        </p:nvSpPr>
        <p:spPr>
          <a:xfrm rot="10800000" flipH="1">
            <a:off x="1118448" y="548896"/>
            <a:ext cx="1067100" cy="614400"/>
          </a:xfrm>
          <a:prstGeom prst="parallelogram">
            <a:avLst>
              <a:gd name="adj" fmla="val 25000"/>
            </a:avLst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1626" y="498713"/>
            <a:ext cx="5842376" cy="41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/>
          <p:nvPr/>
        </p:nvSpPr>
        <p:spPr>
          <a:xfrm rot="10800000" flipH="1">
            <a:off x="1118448" y="548896"/>
            <a:ext cx="1067100" cy="6144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278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/>
        </p:nvSpPr>
        <p:spPr>
          <a:xfrm>
            <a:off x="189425" y="2501475"/>
            <a:ext cx="2915700" cy="20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Clear input-output </a:t>
            </a:r>
            <a:endParaRPr sz="3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FFFFFF"/>
                </a:solidFill>
              </a:rPr>
              <a:t>link</a:t>
            </a:r>
            <a:endParaRPr sz="30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</a:endParaRPr>
          </a:p>
        </p:txBody>
      </p:sp>
      <p:sp>
        <p:nvSpPr>
          <p:cNvPr id="89" name="Google Shape;89;p17"/>
          <p:cNvSpPr/>
          <p:nvPr/>
        </p:nvSpPr>
        <p:spPr>
          <a:xfrm flipH="1">
            <a:off x="337625" y="1474873"/>
            <a:ext cx="2619300" cy="10266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 rot="10800000" flipH="1">
            <a:off x="525534" y="1024374"/>
            <a:ext cx="2243400" cy="10248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/>
          <p:nvPr/>
        </p:nvSpPr>
        <p:spPr>
          <a:xfrm rot="10800000" flipH="1">
            <a:off x="849759" y="749573"/>
            <a:ext cx="1595100" cy="860100"/>
          </a:xfrm>
          <a:prstGeom prst="parallelogram">
            <a:avLst>
              <a:gd name="adj" fmla="val 25000"/>
            </a:avLst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7"/>
          <p:cNvSpPr/>
          <p:nvPr/>
        </p:nvSpPr>
        <p:spPr>
          <a:xfrm rot="10800000" flipH="1">
            <a:off x="1118448" y="548896"/>
            <a:ext cx="1067100" cy="6144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5847" y="802700"/>
            <a:ext cx="6084501" cy="35381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1641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/>
        </p:nvSpPr>
        <p:spPr>
          <a:xfrm>
            <a:off x="49625" y="2530050"/>
            <a:ext cx="2915700" cy="20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Complete dynamic documentation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99" name="Google Shape;99;p18"/>
          <p:cNvSpPr/>
          <p:nvPr/>
        </p:nvSpPr>
        <p:spPr>
          <a:xfrm flipH="1">
            <a:off x="337625" y="1474873"/>
            <a:ext cx="2619300" cy="10266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/>
          <p:nvPr/>
        </p:nvSpPr>
        <p:spPr>
          <a:xfrm rot="10800000" flipH="1">
            <a:off x="525534" y="1024374"/>
            <a:ext cx="2243400" cy="1024800"/>
          </a:xfrm>
          <a:prstGeom prst="parallelogram">
            <a:avLst>
              <a:gd name="adj" fmla="val 25000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8"/>
          <p:cNvSpPr/>
          <p:nvPr/>
        </p:nvSpPr>
        <p:spPr>
          <a:xfrm rot="10800000" flipH="1">
            <a:off x="849759" y="749573"/>
            <a:ext cx="1595100" cy="8601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8"/>
          <p:cNvSpPr/>
          <p:nvPr/>
        </p:nvSpPr>
        <p:spPr>
          <a:xfrm rot="10800000" flipH="1">
            <a:off x="1118448" y="548896"/>
            <a:ext cx="1067100" cy="6144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0098" y="749575"/>
            <a:ext cx="6112075" cy="3726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916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1" name="Table 151"/>
          <p:cNvGraphicFramePr/>
          <p:nvPr>
            <p:extLst>
              <p:ext uri="{D42A27DB-BD31-4B8C-83A1-F6EECF244321}">
                <p14:modId xmlns:p14="http://schemas.microsoft.com/office/powerpoint/2010/main" val="741632942"/>
              </p:ext>
            </p:extLst>
          </p:nvPr>
        </p:nvGraphicFramePr>
        <p:xfrm>
          <a:off x="1726099" y="1223813"/>
          <a:ext cx="5691801" cy="3268018"/>
        </p:xfrm>
        <a:graphic>
          <a:graphicData uri="http://schemas.openxmlformats.org/drawingml/2006/table">
            <a:tbl>
              <a:tblPr bandRow="1"/>
              <a:tblGrid>
                <a:gridCol w="2409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23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1721">
                <a:tc>
                  <a:txBody>
                    <a:bodyPr/>
                    <a:lstStyle/>
                    <a:p>
                      <a:pPr algn="r"/>
                      <a:r>
                        <a:rPr lang="en-US" sz="1900" spc="0" dirty="0">
                          <a:solidFill>
                            <a:schemeClr val="tx1"/>
                          </a:solidFill>
                          <a:latin typeface="Karla" pitchFamily="2" charset="0"/>
                          <a:ea typeface="Karla" pitchFamily="2" charset="0"/>
                        </a:rPr>
                        <a:t>Generate </a:t>
                      </a:r>
                      <a:r>
                        <a:rPr lang="en-US" sz="1900" b="1" spc="0" dirty="0">
                          <a:solidFill>
                            <a:schemeClr val="tx1"/>
                          </a:solidFill>
                          <a:latin typeface="Karla" pitchFamily="2" charset="0"/>
                          <a:ea typeface="Karla" pitchFamily="2" charset="0"/>
                        </a:rPr>
                        <a:t>evidence</a:t>
                      </a:r>
                      <a:endParaRPr sz="1900" b="1" spc="0" dirty="0">
                        <a:solidFill>
                          <a:schemeClr val="tx1"/>
                        </a:solidFill>
                        <a:latin typeface="Karla" pitchFamily="2" charset="0"/>
                        <a:ea typeface="Karla" pitchFamily="2" charset="0"/>
                      </a:endParaRPr>
                    </a:p>
                  </a:txBody>
                  <a:tcPr marL="26789" marR="26789" marT="26789" marB="26789" anchor="ctr" horzOverflow="overflow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7338" indent="0" algn="l" defTabSz="914400">
                        <a:lnSpc>
                          <a:spcPct val="90000"/>
                        </a:lnSpc>
                        <a:tabLst/>
                      </a:pPr>
                      <a:r>
                        <a:rPr lang="en-US" sz="1300" b="0" i="0" dirty="0">
                          <a:solidFill>
                            <a:schemeClr val="tx1"/>
                          </a:solidFill>
                          <a:latin typeface="Karla" pitchFamily="2" charset="0"/>
                          <a:ea typeface="Karla" pitchFamily="2" charset="0"/>
                        </a:rPr>
                        <a:t>on problems and solutions through</a:t>
                      </a:r>
                      <a:br>
                        <a:rPr lang="en-US" sz="1300" b="0" i="0" dirty="0">
                          <a:solidFill>
                            <a:schemeClr val="tx1"/>
                          </a:solidFill>
                          <a:latin typeface="Karla" pitchFamily="2" charset="0"/>
                          <a:ea typeface="Karla" pitchFamily="2" charset="0"/>
                        </a:rPr>
                      </a:br>
                      <a:r>
                        <a:rPr lang="en-US" sz="1300" b="0" i="0" dirty="0">
                          <a:solidFill>
                            <a:schemeClr val="tx1"/>
                          </a:solidFill>
                          <a:latin typeface="Karla" pitchFamily="2" charset="0"/>
                          <a:ea typeface="Karla" pitchFamily="2" charset="0"/>
                        </a:rPr>
                        <a:t>meta-research led by BITSS investigators and our broader community.</a:t>
                      </a:r>
                      <a:endParaRPr sz="1300" b="0" i="0" dirty="0">
                        <a:solidFill>
                          <a:schemeClr val="tx1"/>
                        </a:solidFill>
                        <a:latin typeface="Karla" pitchFamily="2" charset="0"/>
                        <a:ea typeface="Karla" pitchFamily="2" charset="0"/>
                      </a:endParaRPr>
                    </a:p>
                  </a:txBody>
                  <a:tcPr marL="26789" marR="26789" marT="26789" marB="26789" anchor="ctr" horzOverflow="overflow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5475">
                <a:tc>
                  <a:txBody>
                    <a:bodyPr/>
                    <a:lstStyle/>
                    <a:p>
                      <a:pPr algn="r"/>
                      <a:r>
                        <a:rPr lang="en-US" sz="1900" dirty="0">
                          <a:solidFill>
                            <a:schemeClr val="tx1"/>
                          </a:solidFill>
                          <a:latin typeface="Karla" pitchFamily="2" charset="0"/>
                          <a:ea typeface="Karla" pitchFamily="2" charset="0"/>
                        </a:rPr>
                        <a:t>Increase access to open science </a:t>
                      </a:r>
                      <a:r>
                        <a:rPr lang="en-US" sz="1900" b="1" dirty="0">
                          <a:solidFill>
                            <a:schemeClr val="tx1"/>
                          </a:solidFill>
                          <a:latin typeface="Karla" pitchFamily="2" charset="0"/>
                          <a:ea typeface="Karla" pitchFamily="2" charset="0"/>
                        </a:rPr>
                        <a:t>education</a:t>
                      </a:r>
                      <a:endParaRPr sz="1900" b="1" dirty="0">
                        <a:solidFill>
                          <a:schemeClr val="tx1"/>
                        </a:solidFill>
                        <a:latin typeface="Karla" pitchFamily="2" charset="0"/>
                        <a:ea typeface="Karla" pitchFamily="2" charset="0"/>
                      </a:endParaRPr>
                    </a:p>
                  </a:txBody>
                  <a:tcPr marL="26789" marR="26789" marT="26789" marB="26789" anchor="ctr" horzOverflow="overflow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7338" indent="0" algn="l" defTabSz="914400">
                        <a:lnSpc>
                          <a:spcPct val="90000"/>
                        </a:lnSpc>
                        <a:tabLst/>
                      </a:pP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Karla" pitchFamily="2" charset="0"/>
                          <a:ea typeface="Karla" pitchFamily="2" charset="0"/>
                          <a:cs typeface="Helvetica Light"/>
                          <a:sym typeface="Helvetica Light"/>
                        </a:rPr>
                        <a:t>building capacity to recognize and conduct transparent and reproducible science through training, access to curricula, financial support, and a growing network of advocates and allies.</a:t>
                      </a:r>
                      <a:endParaRPr sz="1300" b="0" i="0" dirty="0">
                        <a:solidFill>
                          <a:schemeClr val="tx1"/>
                        </a:solidFill>
                        <a:latin typeface="Karla" pitchFamily="2" charset="0"/>
                        <a:ea typeface="Karla" pitchFamily="2" charset="0"/>
                      </a:endParaRPr>
                    </a:p>
                  </a:txBody>
                  <a:tcPr marL="26789" marR="26789" marT="26789" marB="26789" anchor="ctr" horzOverflow="overflow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0822">
                <a:tc>
                  <a:txBody>
                    <a:bodyPr/>
                    <a:lstStyle/>
                    <a:p>
                      <a:pPr algn="r"/>
                      <a:r>
                        <a:rPr lang="en-US" sz="1900" dirty="0">
                          <a:solidFill>
                            <a:schemeClr val="tx1"/>
                          </a:solidFill>
                          <a:latin typeface="Karla" pitchFamily="2" charset="0"/>
                          <a:ea typeface="Karla" pitchFamily="2" charset="0"/>
                        </a:rPr>
                        <a:t>Strengthen the scientific </a:t>
                      </a:r>
                      <a:r>
                        <a:rPr lang="en-US" sz="1900" b="1" dirty="0">
                          <a:solidFill>
                            <a:schemeClr val="tx1"/>
                          </a:solidFill>
                          <a:latin typeface="Karla" pitchFamily="2" charset="0"/>
                          <a:ea typeface="Karla" pitchFamily="2" charset="0"/>
                        </a:rPr>
                        <a:t>ecosystem</a:t>
                      </a:r>
                      <a:endParaRPr sz="1900" b="1" dirty="0">
                        <a:solidFill>
                          <a:schemeClr val="tx1"/>
                        </a:solidFill>
                        <a:latin typeface="Karla" pitchFamily="2" charset="0"/>
                        <a:ea typeface="Karla" pitchFamily="2" charset="0"/>
                      </a:endParaRPr>
                    </a:p>
                  </a:txBody>
                  <a:tcPr marL="26789" marR="26789" marT="26789" marB="26789" anchor="ctr" horzOverflow="overflow">
                    <a:lnL w="12700" cap="flat">
                      <a:noFill/>
                      <a:miter lim="400000"/>
                    </a:lnL>
                    <a:lnR w="12700" cap="flat">
                      <a:noFill/>
                      <a:miter lim="4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7338" indent="0" algn="l" rtl="0">
                        <a:tabLst/>
                      </a:pP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Karla" pitchFamily="2" charset="0"/>
                          <a:ea typeface="Karla" pitchFamily="2" charset="0"/>
                          <a:cs typeface="Helvetica Light"/>
                          <a:sym typeface="Helvetica Light"/>
                        </a:rPr>
                        <a:t>enabling researchers and institutions to effectively and equitably change norms at scale through open science policy and protocol development.</a:t>
                      </a:r>
                      <a:endParaRPr lang="en-US" sz="1300" b="0" i="0" dirty="0">
                        <a:solidFill>
                          <a:schemeClr val="tx1"/>
                        </a:solidFill>
                        <a:effectLst/>
                        <a:latin typeface="Karla" pitchFamily="2" charset="0"/>
                        <a:ea typeface="Karla" pitchFamily="2" charset="0"/>
                      </a:endParaRPr>
                    </a:p>
                  </a:txBody>
                  <a:tcPr marL="26789" marR="26789" marT="26789" marB="26789" anchor="ctr" horzOverflow="overflow">
                    <a:lnL w="12700" cap="flat">
                      <a:noFill/>
                      <a:miter lim="400000"/>
                    </a:lnL>
                    <a:lnR w="12700" cap="flat">
                      <a:noFill/>
                      <a:miter lim="4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2" name="Shape 152"/>
          <p:cNvSpPr/>
          <p:nvPr/>
        </p:nvSpPr>
        <p:spPr>
          <a:xfrm>
            <a:off x="1650223" y="461148"/>
            <a:ext cx="1980911" cy="524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>
              <a:defRPr sz="58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sz="3058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Our Mission</a:t>
            </a:r>
            <a:endParaRPr sz="3058" dirty="0">
              <a:solidFill>
                <a:schemeClr val="tx1"/>
              </a:solidFill>
              <a:latin typeface="Karla" pitchFamily="2" charset="0"/>
              <a:ea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833502"/>
      </p:ext>
    </p:extLst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/>
        </p:nvSpPr>
        <p:spPr>
          <a:xfrm>
            <a:off x="49625" y="2530050"/>
            <a:ext cx="2915700" cy="20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Complete reproducible repository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09" name="Google Shape;109;p19"/>
          <p:cNvSpPr/>
          <p:nvPr/>
        </p:nvSpPr>
        <p:spPr>
          <a:xfrm flipH="1">
            <a:off x="337625" y="1474873"/>
            <a:ext cx="2619300" cy="1026600"/>
          </a:xfrm>
          <a:prstGeom prst="parallelogram">
            <a:avLst>
              <a:gd name="adj" fmla="val 25000"/>
            </a:avLst>
          </a:prstGeom>
          <a:solidFill>
            <a:srgbClr val="BF9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/>
          <p:nvPr/>
        </p:nvSpPr>
        <p:spPr>
          <a:xfrm rot="10800000" flipH="1">
            <a:off x="525534" y="1024374"/>
            <a:ext cx="2243400" cy="10248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9"/>
          <p:cNvSpPr/>
          <p:nvPr/>
        </p:nvSpPr>
        <p:spPr>
          <a:xfrm rot="10800000" flipH="1">
            <a:off x="849759" y="749573"/>
            <a:ext cx="1595100" cy="8601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9"/>
          <p:cNvSpPr/>
          <p:nvPr/>
        </p:nvSpPr>
        <p:spPr>
          <a:xfrm rot="10800000" flipH="1">
            <a:off x="1118448" y="548896"/>
            <a:ext cx="1067100" cy="614400"/>
          </a:xfrm>
          <a:prstGeom prst="parallelogram">
            <a:avLst>
              <a:gd name="adj" fmla="val 25000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9872" y="152400"/>
            <a:ext cx="5640476" cy="4838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74417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/>
        </p:nvSpPr>
        <p:spPr>
          <a:xfrm>
            <a:off x="311700" y="368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Our Framework for Open Policy Analysis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19" name="Google Shape;119;p20"/>
          <p:cNvSpPr/>
          <p:nvPr/>
        </p:nvSpPr>
        <p:spPr>
          <a:xfrm flipH="1">
            <a:off x="1539861" y="2994359"/>
            <a:ext cx="3132600" cy="1436100"/>
          </a:xfrm>
          <a:prstGeom prst="parallelogram">
            <a:avLst>
              <a:gd name="adj" fmla="val 25000"/>
            </a:avLst>
          </a:prstGeom>
          <a:solidFill>
            <a:srgbClr val="BF9000"/>
          </a:solidFill>
          <a:ln w="9525" cap="flat" cmpd="sng">
            <a:solidFill>
              <a:srgbClr val="3030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All materials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0" name="Google Shape;120;p20"/>
          <p:cNvSpPr/>
          <p:nvPr/>
        </p:nvSpPr>
        <p:spPr>
          <a:xfrm flipH="1">
            <a:off x="1764746" y="2364198"/>
            <a:ext cx="2682900" cy="1433700"/>
          </a:xfrm>
          <a:prstGeom prst="parallelogram">
            <a:avLst>
              <a:gd name="adj" fmla="val 25000"/>
            </a:avLst>
          </a:prstGeom>
          <a:solidFill>
            <a:srgbClr val="6D9EEB"/>
          </a:solidFill>
          <a:ln w="9525" cap="flat" cmpd="sng">
            <a:solidFill>
              <a:srgbClr val="3030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All details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1" name="Google Shape;121;p20"/>
          <p:cNvSpPr/>
          <p:nvPr/>
        </p:nvSpPr>
        <p:spPr>
          <a:xfrm flipH="1">
            <a:off x="2152608" y="1979582"/>
            <a:ext cx="1907400" cy="1203300"/>
          </a:xfrm>
          <a:prstGeom prst="parallelogram">
            <a:avLst>
              <a:gd name="adj" fmla="val 25000"/>
            </a:avLst>
          </a:prstGeom>
          <a:solidFill>
            <a:srgbClr val="38761D"/>
          </a:solidFill>
          <a:ln w="9525" cap="flat" cmpd="sng">
            <a:solidFill>
              <a:srgbClr val="3030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Assumptions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2" name="Google Shape;122;p20"/>
          <p:cNvSpPr/>
          <p:nvPr/>
        </p:nvSpPr>
        <p:spPr>
          <a:xfrm rot="-808" flipH="1">
            <a:off x="2450873" y="1707903"/>
            <a:ext cx="1276500" cy="859500"/>
          </a:xfrm>
          <a:prstGeom prst="parallelogram">
            <a:avLst>
              <a:gd name="adj" fmla="val 25000"/>
            </a:avLst>
          </a:prstGeom>
          <a:solidFill>
            <a:srgbClr val="38761D"/>
          </a:solidFill>
          <a:ln w="9525" cap="flat" cmpd="sng">
            <a:solidFill>
              <a:srgbClr val="3030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Output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4638677" y="1422850"/>
            <a:ext cx="2111400" cy="19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rgbClr val="6AA84F"/>
                </a:solidFill>
              </a:rPr>
              <a:t>Open Output</a:t>
            </a:r>
            <a:endParaRPr sz="1800" b="1" u="sng">
              <a:solidFill>
                <a:srgbClr val="6AA84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 b="1" u="sng">
              <a:solidFill>
                <a:srgbClr val="6AA84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rgbClr val="6D9EEB"/>
                </a:solidFill>
              </a:rPr>
              <a:t>Open Analysis</a:t>
            </a:r>
            <a:endParaRPr sz="1800" b="1" u="sng">
              <a:solidFill>
                <a:srgbClr val="6D9EE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 b="1" u="sng">
              <a:solidFill>
                <a:srgbClr val="3C78D8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u="sng">
                <a:solidFill>
                  <a:srgbClr val="F1C232"/>
                </a:solidFill>
              </a:rPr>
              <a:t>Open Materials</a:t>
            </a:r>
            <a:endParaRPr sz="1800" b="1" u="sng">
              <a:solidFill>
                <a:srgbClr val="F1C232"/>
              </a:solidFill>
            </a:endParaRPr>
          </a:p>
        </p:txBody>
      </p:sp>
      <p:sp>
        <p:nvSpPr>
          <p:cNvPr id="124" name="Google Shape;124;p20"/>
          <p:cNvSpPr/>
          <p:nvPr/>
        </p:nvSpPr>
        <p:spPr>
          <a:xfrm>
            <a:off x="6522475" y="941525"/>
            <a:ext cx="2566800" cy="902700"/>
          </a:xfrm>
          <a:prstGeom prst="snip1Rect">
            <a:avLst>
              <a:gd name="adj" fmla="val 16667"/>
            </a:avLst>
          </a:prstGeom>
          <a:solidFill>
            <a:srgbClr val="38761D"/>
          </a:solidFill>
          <a:ln w="9525" cap="flat" cmpd="sng">
            <a:solidFill>
              <a:srgbClr val="3030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- Unified output</a:t>
            </a:r>
            <a:endParaRPr>
              <a:solidFill>
                <a:srgbClr val="FFFFFF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- Clear output-input link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5" name="Google Shape;125;p20"/>
          <p:cNvSpPr/>
          <p:nvPr/>
        </p:nvSpPr>
        <p:spPr>
          <a:xfrm>
            <a:off x="6522475" y="1979650"/>
            <a:ext cx="2566800" cy="1203300"/>
          </a:xfrm>
          <a:prstGeom prst="snip1Rect">
            <a:avLst>
              <a:gd name="adj" fmla="val 16667"/>
            </a:avLst>
          </a:prstGeom>
          <a:solidFill>
            <a:srgbClr val="6D9EEB"/>
          </a:solidFill>
          <a:ln w="9525" cap="flat" cmpd="sng">
            <a:solidFill>
              <a:srgbClr val="3030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en">
                <a:solidFill>
                  <a:srgbClr val="FFFFFF"/>
                </a:solidFill>
              </a:rPr>
              <a:t>- Open Code</a:t>
            </a:r>
            <a:endParaRPr>
              <a:solidFill>
                <a:srgbClr val="FFFFFF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- Open Data (raw &amp; final)</a:t>
            </a:r>
            <a:endParaRPr>
              <a:solidFill>
                <a:srgbClr val="FFFFFF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- Open Report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6" name="Google Shape;126;p20"/>
          <p:cNvSpPr/>
          <p:nvPr/>
        </p:nvSpPr>
        <p:spPr>
          <a:xfrm>
            <a:off x="6522475" y="3318375"/>
            <a:ext cx="2566800" cy="1584900"/>
          </a:xfrm>
          <a:prstGeom prst="snip1Rect">
            <a:avLst>
              <a:gd name="adj" fmla="val 16667"/>
            </a:avLst>
          </a:prstGeom>
          <a:solidFill>
            <a:srgbClr val="BF9000"/>
          </a:solidFill>
          <a:ln w="9525" cap="flat" cmpd="sng">
            <a:solidFill>
              <a:srgbClr val="3030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- Common file structure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- Label data, research, guesswork</a:t>
            </a:r>
            <a:endParaRPr dirty="0">
              <a:solidFill>
                <a:srgbClr val="FFFFFF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FFFFF"/>
                </a:solidFill>
              </a:rPr>
              <a:t>- Make code/spreadsheets reproducible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- Use version control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114300" y="1702730"/>
            <a:ext cx="1343100" cy="1833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Policy Makers</a:t>
            </a:r>
            <a:endParaRPr sz="1200">
              <a:solidFill>
                <a:srgbClr val="FFFFFF"/>
              </a:solidFill>
            </a:endParaRPr>
          </a:p>
        </p:txBody>
      </p:sp>
      <p:cxnSp>
        <p:nvCxnSpPr>
          <p:cNvPr id="128" name="Google Shape;128;p20"/>
          <p:cNvCxnSpPr/>
          <p:nvPr/>
        </p:nvCxnSpPr>
        <p:spPr>
          <a:xfrm>
            <a:off x="1452575" y="1707369"/>
            <a:ext cx="995400" cy="0"/>
          </a:xfrm>
          <a:prstGeom prst="straightConnector1">
            <a:avLst/>
          </a:prstGeom>
          <a:noFill/>
          <a:ln w="9525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20"/>
          <p:cNvCxnSpPr>
            <a:stCxn id="118" idx="2"/>
          </p:cNvCxnSpPr>
          <p:nvPr/>
        </p:nvCxnSpPr>
        <p:spPr>
          <a:xfrm>
            <a:off x="4572000" y="941525"/>
            <a:ext cx="0" cy="0"/>
          </a:xfrm>
          <a:prstGeom prst="straightConnector1">
            <a:avLst/>
          </a:prstGeom>
          <a:noFill/>
          <a:ln w="9525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20"/>
          <p:cNvSpPr txBox="1"/>
          <p:nvPr/>
        </p:nvSpPr>
        <p:spPr>
          <a:xfrm>
            <a:off x="114300" y="1975256"/>
            <a:ext cx="1338300" cy="1833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Staffers/Advisors</a:t>
            </a:r>
            <a:endParaRPr sz="1200">
              <a:solidFill>
                <a:srgbClr val="FFFFFF"/>
              </a:solidFill>
            </a:endParaRPr>
          </a:p>
        </p:txBody>
      </p:sp>
      <p:cxnSp>
        <p:nvCxnSpPr>
          <p:cNvPr id="131" name="Google Shape;131;p20"/>
          <p:cNvCxnSpPr/>
          <p:nvPr/>
        </p:nvCxnSpPr>
        <p:spPr>
          <a:xfrm>
            <a:off x="1452575" y="1980022"/>
            <a:ext cx="697800" cy="600"/>
          </a:xfrm>
          <a:prstGeom prst="straightConnector1">
            <a:avLst/>
          </a:prstGeom>
          <a:noFill/>
          <a:ln w="9525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" name="Google Shape;132;p20"/>
          <p:cNvSpPr txBox="1"/>
          <p:nvPr/>
        </p:nvSpPr>
        <p:spPr>
          <a:xfrm>
            <a:off x="114300" y="2359225"/>
            <a:ext cx="1338300" cy="3603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Policy Analysts &amp; Researchers</a:t>
            </a:r>
            <a:endParaRPr sz="1200">
              <a:solidFill>
                <a:srgbClr val="FFFFFF"/>
              </a:solidFill>
            </a:endParaRPr>
          </a:p>
        </p:txBody>
      </p:sp>
      <p:cxnSp>
        <p:nvCxnSpPr>
          <p:cNvPr id="133" name="Google Shape;133;p20"/>
          <p:cNvCxnSpPr/>
          <p:nvPr/>
        </p:nvCxnSpPr>
        <p:spPr>
          <a:xfrm>
            <a:off x="1452575" y="2363797"/>
            <a:ext cx="310800" cy="900"/>
          </a:xfrm>
          <a:prstGeom prst="straightConnector1">
            <a:avLst/>
          </a:prstGeom>
          <a:noFill/>
          <a:ln w="9525" cap="flat" cmpd="sng">
            <a:solidFill>
              <a:srgbClr val="6D9EE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" name="Google Shape;134;p20"/>
          <p:cNvSpPr txBox="1"/>
          <p:nvPr/>
        </p:nvSpPr>
        <p:spPr>
          <a:xfrm>
            <a:off x="114300" y="2989648"/>
            <a:ext cx="1338300" cy="383400"/>
          </a:xfrm>
          <a:prstGeom prst="rect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Policy Analysts &amp; Researchers</a:t>
            </a:r>
            <a:endParaRPr sz="1200">
              <a:solidFill>
                <a:srgbClr val="FFFFFF"/>
              </a:solidFill>
            </a:endParaRPr>
          </a:p>
        </p:txBody>
      </p:sp>
      <p:cxnSp>
        <p:nvCxnSpPr>
          <p:cNvPr id="135" name="Google Shape;135;p20"/>
          <p:cNvCxnSpPr/>
          <p:nvPr/>
        </p:nvCxnSpPr>
        <p:spPr>
          <a:xfrm rot="10800000" flipH="1">
            <a:off x="1452575" y="2994529"/>
            <a:ext cx="89400" cy="3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017827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54D24-D1C8-6044-A690-0422C74D9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935305"/>
            <a:ext cx="8520600" cy="3416400"/>
          </a:xfrm>
        </p:spPr>
        <p:txBody>
          <a:bodyPr/>
          <a:lstStyle/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 algn="ctr">
              <a:buNone/>
            </a:pPr>
            <a:r>
              <a:rPr lang="en-US" sz="3200" dirty="0">
                <a:hlinkClick r:id="rId2"/>
              </a:rPr>
              <a:t>Demo of a completed OPA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751908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Plan for OPA</a:t>
            </a:r>
            <a:endParaRPr dirty="0"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Char char="●"/>
            </a:pPr>
            <a:r>
              <a:rPr lang="en" sz="2000" dirty="0">
                <a:solidFill>
                  <a:srgbClr val="EFEFEF"/>
                </a:solidFill>
              </a:rPr>
              <a:t>Develop framework to support OPA. Paper </a:t>
            </a:r>
            <a:r>
              <a:rPr lang="en" sz="2000" dirty="0">
                <a:solidFill>
                  <a:srgbClr val="EFEFEF"/>
                </a:solidFill>
                <a:hlinkClick r:id="rId3"/>
              </a:rPr>
              <a:t>here</a:t>
            </a:r>
            <a:endParaRPr sz="2000" dirty="0">
              <a:solidFill>
                <a:srgbClr val="EFEFEF"/>
              </a:solidFill>
            </a:endParaRPr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Char char="●"/>
            </a:pPr>
            <a:r>
              <a:rPr lang="en" sz="2000" dirty="0">
                <a:solidFill>
                  <a:srgbClr val="EFEFEF"/>
                </a:solidFill>
              </a:rPr>
              <a:t>Support transition/adoption of OPA, and develop projects </a:t>
            </a:r>
            <a:endParaRPr sz="2000" dirty="0">
              <a:solidFill>
                <a:srgbClr val="EFEFEF"/>
              </a:solidFill>
            </a:endParaRPr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Char char="●"/>
            </a:pPr>
            <a:r>
              <a:rPr lang="en" sz="2000" dirty="0">
                <a:solidFill>
                  <a:srgbClr val="EFEFEF"/>
                </a:solidFill>
              </a:rPr>
              <a:t>Train students and analysts </a:t>
            </a:r>
            <a:endParaRPr sz="2000" dirty="0">
              <a:solidFill>
                <a:srgbClr val="EFEFEF"/>
              </a:solidFill>
            </a:endParaRPr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Char char="●"/>
            </a:pPr>
            <a:r>
              <a:rPr lang="en" sz="2000" dirty="0">
                <a:solidFill>
                  <a:srgbClr val="EFEFEF"/>
                </a:solidFill>
              </a:rPr>
              <a:t>Raise awareness</a:t>
            </a:r>
            <a:endParaRPr sz="2000" dirty="0">
              <a:solidFill>
                <a:srgbClr val="EFEFEF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F7D0B-BA02-6242-A5AA-A0F302DAC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URAPs for OPA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2A1DE-216F-CC4A-9CDB-4EDFB4D944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 are looking to scale-up the footprint of OPA across policy domains. </a:t>
            </a:r>
          </a:p>
          <a:p>
            <a:r>
              <a:rPr lang="en-US" dirty="0">
                <a:solidFill>
                  <a:schemeClr val="tx1"/>
                </a:solidFill>
              </a:rPr>
              <a:t>The goal is to have an ongoing pipeline of projects supporting as many analysts and researchers as possible in the creation of OPAs. </a:t>
            </a:r>
          </a:p>
          <a:p>
            <a:r>
              <a:rPr lang="en-US" dirty="0">
                <a:solidFill>
                  <a:schemeClr val="tx1"/>
                </a:solidFill>
              </a:rPr>
              <a:t>This means increasing capacity in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Strengthening the connection to current policy analyses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Systematizing some of the tasks to “open” a policy analysis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Systematizing some of the visualization efforts</a:t>
            </a:r>
          </a:p>
          <a:p>
            <a:r>
              <a:rPr lang="en-US" dirty="0">
                <a:solidFill>
                  <a:schemeClr val="tx1"/>
                </a:solidFill>
              </a:rPr>
              <a:t>Long term objective: 10+ URAPs per semester. </a:t>
            </a:r>
          </a:p>
          <a:p>
            <a:r>
              <a:rPr lang="en-US" dirty="0">
                <a:solidFill>
                  <a:schemeClr val="tx1"/>
                </a:solidFill>
              </a:rPr>
              <a:t>Your initial experience and output will directly inform the larger initiative. 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9305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ADA03-8524-5949-9EB2-56DA240D5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URAP 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C44EC-B1AC-4E46-B021-DBA04033B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14820"/>
            <a:ext cx="8520600" cy="3416400"/>
          </a:xfrm>
        </p:spPr>
        <p:txBody>
          <a:bodyPr/>
          <a:lstStyle/>
          <a:p>
            <a:r>
              <a:rPr lang="en-US" dirty="0">
                <a:solidFill>
                  <a:srgbClr val="EFEFEF"/>
                </a:solidFill>
              </a:rPr>
              <a:t>Starts today (2/12). Ends: last day of class (4/30). Up to two weeks off for midterms</a:t>
            </a:r>
          </a:p>
          <a:p>
            <a:endParaRPr lang="en-US" dirty="0">
              <a:solidFill>
                <a:srgbClr val="EFEFEF"/>
              </a:solidFill>
            </a:endParaRPr>
          </a:p>
          <a:p>
            <a:r>
              <a:rPr lang="en-US" dirty="0">
                <a:solidFill>
                  <a:srgbClr val="EFEFEF"/>
                </a:solidFill>
              </a:rPr>
              <a:t>Week (~10hrs).</a:t>
            </a:r>
          </a:p>
          <a:p>
            <a:pPr lvl="1"/>
            <a:r>
              <a:rPr lang="en-US" dirty="0">
                <a:solidFill>
                  <a:srgbClr val="EFEFEF"/>
                </a:solidFill>
              </a:rPr>
              <a:t>Ideal time split: 30% learning a new skill, 40% applying that skill, 30% doing something repetitive and no-so stimulating.</a:t>
            </a:r>
          </a:p>
          <a:p>
            <a:r>
              <a:rPr lang="en-US" dirty="0">
                <a:solidFill>
                  <a:srgbClr val="EFEFEF"/>
                </a:solidFill>
              </a:rPr>
              <a:t>Short semester: 11 weeks. </a:t>
            </a:r>
          </a:p>
          <a:p>
            <a:pPr lvl="1"/>
            <a:r>
              <a:rPr lang="en-US" dirty="0">
                <a:solidFill>
                  <a:srgbClr val="EFEFEF"/>
                </a:solidFill>
              </a:rPr>
              <a:t>1 – 2: mainly training. 3 – 10: mainly adding content (ends 11/30!). 11: Summarizing, developing guidelines for future URAPs.  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5664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ADA03-8524-5949-9EB2-56DA240D5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URAP Standard Operating Procedures (SOPs)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C44EC-B1AC-4E46-B021-DBA04033B1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>
              <a:lnSpc>
                <a:spcPct val="100000"/>
              </a:lnSpc>
            </a:pPr>
            <a:r>
              <a:rPr lang="en-US" dirty="0">
                <a:solidFill>
                  <a:schemeClr val="tx1"/>
                </a:solidFill>
              </a:rPr>
              <a:t>End of the week submit a pull request with : </a:t>
            </a:r>
          </a:p>
          <a:p>
            <a:pPr lvl="1" fontAlgn="base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solidFill>
                  <a:schemeClr val="tx1"/>
                </a:solidFill>
              </a:rPr>
              <a:t>Activities assigned. </a:t>
            </a:r>
          </a:p>
          <a:p>
            <a:pPr lvl="1" fontAlgn="base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solidFill>
                  <a:schemeClr val="tx1"/>
                </a:solidFill>
              </a:rPr>
              <a:t>Activities performed.</a:t>
            </a:r>
          </a:p>
          <a:p>
            <a:pPr lvl="2" fontAlgn="base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solidFill>
                  <a:schemeClr val="tx1"/>
                </a:solidFill>
              </a:rPr>
              <a:t>Good examples: learned git, learned R, learned about PA, summarized # reports, pushed # commits, clean shiny app code, support a fellow URAP, etc. </a:t>
            </a:r>
          </a:p>
          <a:p>
            <a:pPr lvl="2" fontAlgn="base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solidFill>
                  <a:schemeClr val="tx1"/>
                </a:solidFill>
              </a:rPr>
              <a:t>Bad examples: apologies, promises, comments, etc. Will be counted as not submitted.  </a:t>
            </a:r>
          </a:p>
          <a:p>
            <a:pPr lvl="1" fontAlgn="base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solidFill>
                  <a:schemeClr val="tx1"/>
                </a:solidFill>
              </a:rPr>
              <a:t>The number of hours worked. </a:t>
            </a:r>
          </a:p>
          <a:p>
            <a:pPr fontAlgn="base"/>
            <a:r>
              <a:rPr lang="en-US" dirty="0">
                <a:solidFill>
                  <a:schemeClr val="tx1"/>
                </a:solidFill>
              </a:rPr>
              <a:t>Track-level team meetings each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Monday</a:t>
            </a:r>
            <a:r>
              <a:rPr lang="en-US" dirty="0">
                <a:solidFill>
                  <a:schemeClr val="tx1"/>
                </a:solidFill>
              </a:rPr>
              <a:t>. </a:t>
            </a:r>
          </a:p>
          <a:p>
            <a:pPr fontAlgn="base"/>
            <a:r>
              <a:rPr lang="en-US" dirty="0">
                <a:solidFill>
                  <a:schemeClr val="tx1"/>
                </a:solidFill>
              </a:rPr>
              <a:t>Once a month (March, April): present to the whole team. Set time now.  </a:t>
            </a:r>
          </a:p>
          <a:p>
            <a:pPr marL="11430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1642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ADA03-8524-5949-9EB2-56DA240D5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URAP tasks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C44EC-B1AC-4E46-B021-DBA04033B1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EFEFEF"/>
                </a:solidFill>
              </a:rPr>
              <a:t>Two tracks: Data Visualization (+ Data Science) for Public Policy (DVPP), Policy Policy Outreach and Research (PPRO). </a:t>
            </a:r>
          </a:p>
          <a:p>
            <a:r>
              <a:rPr lang="en-US" dirty="0">
                <a:solidFill>
                  <a:srgbClr val="EFEFEF"/>
                </a:solidFill>
              </a:rPr>
              <a:t>PPRO: Lauren, Emma, Rohan, Max</a:t>
            </a:r>
          </a:p>
          <a:p>
            <a:r>
              <a:rPr lang="en-US" dirty="0">
                <a:solidFill>
                  <a:srgbClr val="EFEFEF"/>
                </a:solidFill>
              </a:rPr>
              <a:t>DVPP: Ella, Keanu, Peter, Gabriel, Sreeja</a:t>
            </a:r>
          </a:p>
          <a:p>
            <a:r>
              <a:rPr lang="en-US" dirty="0">
                <a:solidFill>
                  <a:srgbClr val="EFEFEF"/>
                </a:solidFill>
              </a:rPr>
              <a:t>All tracks must learn how to use </a:t>
            </a:r>
            <a:r>
              <a:rPr lang="en-US" dirty="0">
                <a:solidFill>
                  <a:srgbClr val="EFEFEF"/>
                </a:solidFill>
                <a:hlinkClick r:id="rId2"/>
              </a:rPr>
              <a:t>Git/Github </a:t>
            </a:r>
            <a:r>
              <a:rPr lang="en-US" dirty="0">
                <a:solidFill>
                  <a:srgbClr val="EFEFEF"/>
                </a:solidFill>
              </a:rPr>
              <a:t>at a basic level (clone, commit, push, pull) and read </a:t>
            </a:r>
            <a:r>
              <a:rPr lang="en-US" dirty="0">
                <a:solidFill>
                  <a:srgbClr val="EFEFEF"/>
                </a:solidFill>
                <a:hlinkClick r:id="rId3"/>
              </a:rPr>
              <a:t>this paper</a:t>
            </a:r>
            <a:r>
              <a:rPr lang="en-US" dirty="0">
                <a:solidFill>
                  <a:srgbClr val="EFEFEF"/>
                </a:solidFill>
              </a:rPr>
              <a:t>. </a:t>
            </a:r>
          </a:p>
          <a:p>
            <a:r>
              <a:rPr lang="en-US" dirty="0">
                <a:solidFill>
                  <a:srgbClr val="EFEFEF"/>
                </a:solidFill>
              </a:rPr>
              <a:t>DVPP: spend first week(s) </a:t>
            </a:r>
            <a:r>
              <a:rPr lang="en-US" dirty="0">
                <a:solidFill>
                  <a:srgbClr val="EFEFEF"/>
                </a:solidFill>
                <a:hlinkClick r:id="rId4"/>
              </a:rPr>
              <a:t>learning R</a:t>
            </a:r>
            <a:r>
              <a:rPr lang="en-US" dirty="0">
                <a:solidFill>
                  <a:srgbClr val="EFEFEF"/>
                </a:solidFill>
              </a:rPr>
              <a:t> (</a:t>
            </a:r>
            <a:r>
              <a:rPr lang="en-US" dirty="0">
                <a:solidFill>
                  <a:srgbClr val="EFEFEF"/>
                </a:solidFill>
                <a:hlinkClick r:id="rId5"/>
              </a:rPr>
              <a:t>screencasts</a:t>
            </a:r>
            <a:r>
              <a:rPr lang="en-US" dirty="0">
                <a:solidFill>
                  <a:srgbClr val="EFEFEF"/>
                </a:solidFill>
              </a:rPr>
              <a:t>), </a:t>
            </a:r>
            <a:r>
              <a:rPr lang="en-US" dirty="0">
                <a:solidFill>
                  <a:srgbClr val="EFEFEF"/>
                </a:solidFill>
                <a:hlinkClick r:id="rId6"/>
              </a:rPr>
              <a:t>learning Shiny</a:t>
            </a:r>
            <a:r>
              <a:rPr lang="en-US" dirty="0">
                <a:solidFill>
                  <a:srgbClr val="EFEFEF"/>
                </a:solidFill>
              </a:rPr>
              <a:t> (</a:t>
            </a:r>
            <a:r>
              <a:rPr lang="en-US" dirty="0">
                <a:solidFill>
                  <a:srgbClr val="EFEFEF"/>
                </a:solidFill>
                <a:hlinkClick r:id="rId7"/>
              </a:rPr>
              <a:t>book</a:t>
            </a:r>
            <a:r>
              <a:rPr lang="en-US" dirty="0">
                <a:solidFill>
                  <a:srgbClr val="EFEFEF"/>
                </a:solidFill>
              </a:rPr>
              <a:t>) and reviewing </a:t>
            </a:r>
            <a:r>
              <a:rPr lang="en-US" dirty="0">
                <a:solidFill>
                  <a:srgbClr val="EFEFEF"/>
                </a:solidFill>
                <a:hlinkClick r:id="rId8"/>
              </a:rPr>
              <a:t>these files</a:t>
            </a:r>
            <a:r>
              <a:rPr lang="en-US" dirty="0">
                <a:solidFill>
                  <a:srgbClr val="EFEFEF"/>
                </a:solidFill>
              </a:rPr>
              <a:t>.</a:t>
            </a:r>
          </a:p>
          <a:p>
            <a:r>
              <a:rPr lang="en-US" dirty="0">
                <a:solidFill>
                  <a:srgbClr val="EFEFEF"/>
                </a:solidFill>
              </a:rPr>
              <a:t>PPRO: spend first week(s) learning about the </a:t>
            </a:r>
            <a:r>
              <a:rPr lang="en-US" dirty="0">
                <a:solidFill>
                  <a:srgbClr val="EFEFEF"/>
                </a:solidFill>
                <a:hlinkClick r:id="rId9"/>
              </a:rPr>
              <a:t>wealth tax</a:t>
            </a:r>
            <a:r>
              <a:rPr lang="en-US" dirty="0">
                <a:solidFill>
                  <a:srgbClr val="EFEFEF"/>
                </a:solidFill>
              </a:rPr>
              <a:t>, </a:t>
            </a:r>
            <a:r>
              <a:rPr lang="en-US" dirty="0">
                <a:solidFill>
                  <a:srgbClr val="EFEFEF"/>
                </a:solidFill>
                <a:hlinkClick r:id="rId10"/>
              </a:rPr>
              <a:t>deworming</a:t>
            </a:r>
            <a:r>
              <a:rPr lang="en-US" dirty="0">
                <a:solidFill>
                  <a:srgbClr val="EFEFEF"/>
                </a:solidFill>
              </a:rPr>
              <a:t> (</a:t>
            </a:r>
            <a:r>
              <a:rPr lang="en-US" dirty="0">
                <a:solidFill>
                  <a:srgbClr val="EFEFEF"/>
                </a:solidFill>
                <a:hlinkClick r:id="rId11"/>
              </a:rPr>
              <a:t>section 5 of this paper</a:t>
            </a:r>
            <a:r>
              <a:rPr lang="en-US" dirty="0">
                <a:solidFill>
                  <a:srgbClr val="EFEFEF"/>
                </a:solidFill>
              </a:rPr>
              <a:t>) and reviewing the </a:t>
            </a:r>
            <a:r>
              <a:rPr lang="en-US" dirty="0">
                <a:solidFill>
                  <a:srgbClr val="EFEFEF"/>
                </a:solidFill>
                <a:hlinkClick r:id="rId12"/>
              </a:rPr>
              <a:t>deworming OPA</a:t>
            </a:r>
            <a:r>
              <a:rPr lang="en-US" dirty="0">
                <a:solidFill>
                  <a:srgbClr val="EFEFEF"/>
                </a:solidFill>
              </a:rPr>
              <a:t>.  </a:t>
            </a:r>
          </a:p>
          <a:p>
            <a:pPr marL="114300" indent="0">
              <a:buNone/>
            </a:pPr>
            <a:endParaRPr lang="en-US" dirty="0">
              <a:solidFill>
                <a:srgbClr val="EFEFEF"/>
              </a:solidFill>
            </a:endParaRP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5436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ADA03-8524-5949-9EB2-56DA240D5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URAP 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C44EC-B1AC-4E46-B021-DBA04033B1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EFEFEF"/>
                </a:solidFill>
                <a:hlinkClick r:id="rId2"/>
              </a:rPr>
              <a:t>Onboarding materials</a:t>
            </a:r>
            <a:endParaRPr lang="en-US" sz="2000" dirty="0">
              <a:solidFill>
                <a:srgbClr val="EFEFEF"/>
              </a:solidFill>
            </a:endParaRPr>
          </a:p>
          <a:p>
            <a:r>
              <a:rPr lang="en-US" sz="2000" dirty="0">
                <a:solidFill>
                  <a:srgbClr val="EFEFEF"/>
                </a:solidFill>
                <a:hlinkClick r:id="rId3"/>
              </a:rPr>
              <a:t>Tutorials</a:t>
            </a:r>
            <a:endParaRPr lang="en-US" sz="2000" dirty="0">
              <a:solidFill>
                <a:srgbClr val="EFEFEF"/>
              </a:solidFill>
            </a:endParaRPr>
          </a:p>
          <a:p>
            <a:r>
              <a:rPr lang="en-US" sz="2000" dirty="0">
                <a:solidFill>
                  <a:srgbClr val="EFEFEF"/>
                </a:solidFill>
                <a:hlinkClick r:id="rId4"/>
              </a:rPr>
              <a:t>OPA template</a:t>
            </a:r>
            <a:endParaRPr lang="en-US" sz="2000" dirty="0">
              <a:solidFill>
                <a:srgbClr val="EFEFEF"/>
              </a:solidFill>
            </a:endParaRPr>
          </a:p>
          <a:p>
            <a:r>
              <a:rPr lang="en-US" sz="2000" dirty="0">
                <a:solidFill>
                  <a:srgbClr val="EFEFEF"/>
                </a:solidFill>
                <a:hlinkClick r:id="rId5"/>
              </a:rPr>
              <a:t>Policy analysis registry</a:t>
            </a:r>
            <a:endParaRPr lang="en-US" sz="2000" dirty="0">
              <a:solidFill>
                <a:srgbClr val="EFEFEF"/>
              </a:solidFill>
            </a:endParaRPr>
          </a:p>
          <a:p>
            <a:pPr marL="114300" indent="0">
              <a:buNone/>
            </a:pPr>
            <a:endParaRPr lang="en-US" sz="2000" dirty="0">
              <a:solidFill>
                <a:srgbClr val="EFEFEF"/>
              </a:solidFill>
            </a:endParaRPr>
          </a:p>
          <a:p>
            <a:pPr marL="114300" indent="0">
              <a:buNone/>
            </a:pPr>
            <a:r>
              <a:rPr lang="en-US" sz="2000" dirty="0">
                <a:solidFill>
                  <a:srgbClr val="EFEFEF"/>
                </a:solidFill>
              </a:rPr>
              <a:t>As you make progress here at BITSS, you are expected to contribute to these resources</a:t>
            </a:r>
          </a:p>
          <a:p>
            <a:endParaRPr lang="en-US" dirty="0">
              <a:solidFill>
                <a:srgbClr val="EFEFEF"/>
              </a:solidFill>
            </a:endParaRP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8708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ADA03-8524-5949-9EB2-56DA240D5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3686"/>
            <a:ext cx="8520600" cy="572700"/>
          </a:xfrm>
        </p:spPr>
        <p:txBody>
          <a:bodyPr/>
          <a:lstStyle/>
          <a:p>
            <a:r>
              <a:rPr lang="en-US" dirty="0"/>
              <a:t>Main Tasks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C44EC-B1AC-4E46-B021-DBA04033B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653708"/>
            <a:ext cx="8520600" cy="3814379"/>
          </a:xfrm>
        </p:spPr>
        <p:txBody>
          <a:bodyPr/>
          <a:lstStyle/>
          <a:p>
            <a:pPr marL="114300" indent="0">
              <a:buNone/>
            </a:pPr>
            <a:r>
              <a:rPr lang="en-US" sz="2000" dirty="0" err="1">
                <a:solidFill>
                  <a:srgbClr val="EFEFEF"/>
                </a:solidFill>
              </a:rPr>
              <a:t>ACRe</a:t>
            </a:r>
            <a:endParaRPr lang="en-US" sz="2000" dirty="0">
              <a:solidFill>
                <a:srgbClr val="EFEFEF"/>
              </a:solidFill>
            </a:endParaRPr>
          </a:p>
          <a:p>
            <a:pPr marL="114300" indent="0">
              <a:buNone/>
            </a:pPr>
            <a:r>
              <a:rPr lang="en-US" sz="1600" dirty="0">
                <a:solidFill>
                  <a:srgbClr val="EFEFEF"/>
                </a:solidFill>
              </a:rPr>
              <a:t>All Tracks: </a:t>
            </a:r>
          </a:p>
          <a:p>
            <a:pPr marL="114300" indent="0">
              <a:buNone/>
            </a:pPr>
            <a:r>
              <a:rPr lang="en-US" sz="1600" dirty="0">
                <a:solidFill>
                  <a:srgbClr val="EFEFEF"/>
                </a:solidFill>
              </a:rPr>
              <a:t> - Conduct computational reproductions of papers in social sciences to beta-test </a:t>
            </a:r>
            <a:r>
              <a:rPr lang="en-US" sz="1600" dirty="0" err="1">
                <a:solidFill>
                  <a:srgbClr val="EFEFEF"/>
                </a:solidFill>
                <a:hlinkClick r:id="rId2"/>
              </a:rPr>
              <a:t>socialsciencereproduction.org</a:t>
            </a:r>
            <a:endParaRPr lang="en-US" sz="1600" dirty="0">
              <a:solidFill>
                <a:srgbClr val="EFEFEF"/>
              </a:solidFill>
            </a:endParaRP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2000" dirty="0">
                <a:solidFill>
                  <a:srgbClr val="EFEFEF"/>
                </a:solidFill>
              </a:rPr>
              <a:t>OPA</a:t>
            </a:r>
          </a:p>
          <a:p>
            <a:pPr marL="114300" indent="0">
              <a:buNone/>
            </a:pPr>
            <a:r>
              <a:rPr lang="en-US" sz="1600" dirty="0">
                <a:solidFill>
                  <a:srgbClr val="EFEFEF"/>
                </a:solidFill>
              </a:rPr>
              <a:t>PPRO: </a:t>
            </a:r>
          </a:p>
          <a:p>
            <a:pPr>
              <a:buFontTx/>
              <a:buChar char="-"/>
            </a:pPr>
            <a:r>
              <a:rPr lang="en-US" sz="1600" dirty="0">
                <a:solidFill>
                  <a:srgbClr val="EFEFEF"/>
                </a:solidFill>
              </a:rPr>
              <a:t>Read and classify policy analysis into the policy analysis data base</a:t>
            </a:r>
          </a:p>
          <a:p>
            <a:pPr>
              <a:buFontTx/>
              <a:buChar char="-"/>
            </a:pPr>
            <a:r>
              <a:rPr lang="en-US" sz="1600" dirty="0">
                <a:solidFill>
                  <a:srgbClr val="EFEFEF"/>
                </a:solidFill>
              </a:rPr>
              <a:t>Review analysis and documentation behind current OPAs: soon starting unemployment insurance in the US</a:t>
            </a:r>
          </a:p>
          <a:p>
            <a:pPr marL="114300" indent="0">
              <a:buNone/>
            </a:pPr>
            <a:r>
              <a:rPr lang="en-US" sz="1600" dirty="0">
                <a:solidFill>
                  <a:srgbClr val="EFEFEF"/>
                </a:solidFill>
              </a:rPr>
              <a:t>DVPP: </a:t>
            </a:r>
          </a:p>
          <a:p>
            <a:pPr>
              <a:buFontTx/>
              <a:buChar char="-"/>
            </a:pPr>
            <a:r>
              <a:rPr lang="en-US" sz="1600" dirty="0">
                <a:solidFill>
                  <a:srgbClr val="EFEFEF"/>
                </a:solidFill>
              </a:rPr>
              <a:t>Review previous OPA and suggest improvements. </a:t>
            </a:r>
          </a:p>
          <a:p>
            <a:pPr>
              <a:buFontTx/>
              <a:buChar char="-"/>
            </a:pPr>
            <a:r>
              <a:rPr lang="en-US" sz="1600" dirty="0">
                <a:solidFill>
                  <a:srgbClr val="EFEFEF"/>
                </a:solidFill>
              </a:rPr>
              <a:t>Support the development of the UI OPA.  </a:t>
            </a:r>
          </a:p>
          <a:p>
            <a:pPr>
              <a:buFontTx/>
              <a:buChar char="-"/>
            </a:pPr>
            <a:endParaRPr lang="en-US" sz="1600" dirty="0">
              <a:solidFill>
                <a:srgbClr val="EFEFEF"/>
              </a:solidFill>
            </a:endParaRPr>
          </a:p>
          <a:p>
            <a:pPr>
              <a:buFontTx/>
              <a:buChar char="-"/>
            </a:pPr>
            <a:endParaRPr lang="en-US" dirty="0">
              <a:solidFill>
                <a:srgbClr val="EFEFEF"/>
              </a:solidFill>
            </a:endParaRPr>
          </a:p>
          <a:p>
            <a:pPr marL="114300" indent="0">
              <a:buNone/>
            </a:pPr>
            <a:endParaRPr lang="en-US" dirty="0">
              <a:solidFill>
                <a:srgbClr val="EFEFEF"/>
              </a:solidFill>
            </a:endParaRP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918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30">
            <a:extLst>
              <a:ext uri="{FF2B5EF4-FFF2-40B4-BE49-F238E27FC236}">
                <a16:creationId xmlns:a16="http://schemas.microsoft.com/office/drawing/2014/main" id="{A0F39A01-D39C-8946-9B0F-7941F2F978A3}"/>
              </a:ext>
            </a:extLst>
          </p:cNvPr>
          <p:cNvSpPr/>
          <p:nvPr/>
        </p:nvSpPr>
        <p:spPr>
          <a:xfrm>
            <a:off x="1680251" y="453729"/>
            <a:ext cx="2517917" cy="524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>
              <a:defRPr sz="58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sz="3058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Team Structure</a:t>
            </a:r>
          </a:p>
        </p:txBody>
      </p:sp>
      <p:sp>
        <p:nvSpPr>
          <p:cNvPr id="4" name="Shape 131">
            <a:extLst>
              <a:ext uri="{FF2B5EF4-FFF2-40B4-BE49-F238E27FC236}">
                <a16:creationId xmlns:a16="http://schemas.microsoft.com/office/drawing/2014/main" id="{F2AE757D-31F7-C14D-A64C-1A556BD8D371}"/>
              </a:ext>
            </a:extLst>
          </p:cNvPr>
          <p:cNvSpPr/>
          <p:nvPr/>
        </p:nvSpPr>
        <p:spPr>
          <a:xfrm>
            <a:off x="1680251" y="1265152"/>
            <a:ext cx="5651999" cy="56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>
            <a:lvl1pPr algn="l">
              <a:lnSpc>
                <a:spcPct val="120000"/>
              </a:lnSpc>
              <a:defRPr>
                <a:solidFill>
                  <a:srgbClr val="218EBB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algn="ctr" hangingPunct="1"/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Ted Miguel – Faculty Director</a:t>
            </a:r>
          </a:p>
          <a:p>
            <a:pPr algn="ctr" hangingPunct="1"/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Carson </a:t>
            </a:r>
            <a:r>
              <a:rPr lang="en-US" sz="1476" dirty="0" err="1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Christiano</a:t>
            </a:r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 – CEGA Executive Director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D7839-019A-4345-975A-42F996B45AFE}"/>
              </a:ext>
            </a:extLst>
          </p:cNvPr>
          <p:cNvSpPr txBox="1">
            <a:spLocks/>
          </p:cNvSpPr>
          <p:nvPr/>
        </p:nvSpPr>
        <p:spPr>
          <a:xfrm>
            <a:off x="4953131" y="2116244"/>
            <a:ext cx="2891509" cy="2631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 anchor="t">
            <a:noAutofit/>
          </a:bodyPr>
          <a:lstStyle>
            <a:lvl1pPr marL="0" marR="0" indent="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2286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4572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6858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9144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11430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13716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16002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18288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spcAft>
                <a:spcPts val="1055"/>
              </a:spcAft>
            </a:pPr>
            <a:r>
              <a:rPr lang="en-US" sz="1476" b="1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Research Staff:</a:t>
            </a:r>
          </a:p>
          <a:p>
            <a:pPr>
              <a:spcAft>
                <a:spcPts val="1055"/>
              </a:spcAft>
            </a:pPr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Fernando Hoces de la Guardia (Project Scientist)</a:t>
            </a:r>
          </a:p>
          <a:p>
            <a:pPr>
              <a:spcAft>
                <a:spcPts val="1055"/>
              </a:spcAft>
            </a:pPr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Lauren Peterson, Emma Ng, Rohan Jha, Max Zhang, </a:t>
            </a:r>
            <a:r>
              <a:rPr lang="en-US" sz="1476" dirty="0" err="1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Jiayu</a:t>
            </a:r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 (Ella) Shi, Keanu Lim, Peter Zhang, Gabriel Kelvin, Sreeja </a:t>
            </a:r>
            <a:r>
              <a:rPr lang="en-US" sz="1476" dirty="0" err="1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Apparaju</a:t>
            </a:r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 (URAPs, 25%)</a:t>
            </a:r>
          </a:p>
          <a:p>
            <a:pPr>
              <a:spcAft>
                <a:spcPts val="1055"/>
              </a:spcAft>
            </a:pPr>
            <a:endParaRPr lang="en-US" sz="1476" dirty="0">
              <a:solidFill>
                <a:schemeClr val="tx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F956D6F-7E3C-1F44-80CE-86890740A399}"/>
              </a:ext>
            </a:extLst>
          </p:cNvPr>
          <p:cNvSpPr txBox="1">
            <a:spLocks/>
          </p:cNvSpPr>
          <p:nvPr/>
        </p:nvSpPr>
        <p:spPr>
          <a:xfrm>
            <a:off x="1503811" y="2116244"/>
            <a:ext cx="3194892" cy="1761301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 anchor="t">
            <a:noAutofit/>
          </a:bodyPr>
          <a:lstStyle>
            <a:lvl1pPr marL="0" marR="0" indent="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2286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4572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6858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9144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11430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13716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16002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182880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spcAft>
                <a:spcPts val="1055"/>
              </a:spcAft>
            </a:pPr>
            <a:r>
              <a:rPr lang="en-US" sz="1476" b="1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Program Staff:</a:t>
            </a:r>
          </a:p>
          <a:p>
            <a:pPr>
              <a:spcAft>
                <a:spcPts val="1055"/>
              </a:spcAft>
            </a:pPr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Katie </a:t>
            </a:r>
            <a:r>
              <a:rPr lang="en-US" sz="1476" dirty="0" err="1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Hoeberling</a:t>
            </a:r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 (Manager</a:t>
            </a:r>
          </a:p>
          <a:p>
            <a:pPr>
              <a:spcAft>
                <a:spcPts val="1055"/>
              </a:spcAft>
            </a:pPr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Aleks </a:t>
            </a:r>
            <a:r>
              <a:rPr lang="en-US" sz="1476" dirty="0" err="1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Bogdanoski</a:t>
            </a:r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 (Associate)</a:t>
            </a:r>
          </a:p>
          <a:p>
            <a:pPr>
              <a:spcAft>
                <a:spcPts val="1055"/>
              </a:spcAft>
            </a:pPr>
            <a:r>
              <a:rPr lang="en-US" sz="1476" dirty="0" err="1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Jui</a:t>
            </a:r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 </a:t>
            </a:r>
            <a:r>
              <a:rPr lang="en-US" sz="1476" dirty="0" err="1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Paithane</a:t>
            </a:r>
            <a:r>
              <a:rPr lang="en-US" sz="1476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 (Intern, 25%)</a:t>
            </a:r>
          </a:p>
        </p:txBody>
      </p:sp>
    </p:spTree>
    <p:extLst>
      <p:ext uri="{BB962C8B-B14F-4D97-AF65-F5344CB8AC3E}">
        <p14:creationId xmlns:p14="http://schemas.microsoft.com/office/powerpoint/2010/main" val="1688653398"/>
      </p:ext>
    </p:extLst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3263B-C802-8C47-8F15-BD1DC74B9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 when you have 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0E8D88-6FCE-374B-B048-E550F861A3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Administrative questions: email Aleks.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Programing questions: (1) </a:t>
            </a:r>
            <a:r>
              <a:rPr lang="en-US" dirty="0" err="1">
                <a:solidFill>
                  <a:schemeClr val="tx1"/>
                </a:solidFill>
              </a:rPr>
              <a:t>stackoverflow</a:t>
            </a:r>
            <a:r>
              <a:rPr lang="en-US" dirty="0">
                <a:solidFill>
                  <a:schemeClr val="tx1"/>
                </a:solidFill>
              </a:rPr>
              <a:t>/web (2) your teammates (3) me.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Policy analysis/Methods questions: me/web.</a:t>
            </a:r>
          </a:p>
          <a:p>
            <a:pPr marL="114300" indent="0">
              <a:buNone/>
            </a:pP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</a:rPr>
              <a:t>Questions to me: email/weekly meeting.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2564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1AE9D-0DB2-E248-B4F6-CCE965AAB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482" y="2356952"/>
            <a:ext cx="8520600" cy="572700"/>
          </a:xfrm>
        </p:spPr>
        <p:txBody>
          <a:bodyPr/>
          <a:lstStyle/>
          <a:p>
            <a:pPr algn="ctr"/>
            <a:r>
              <a:rPr lang="en-US" dirty="0">
                <a:hlinkClick r:id="rId2"/>
              </a:rPr>
              <a:t>Git/GitHub Tutorial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15A055-3E91-9846-9974-83273A266B32}"/>
              </a:ext>
            </a:extLst>
          </p:cNvPr>
          <p:cNvSpPr txBox="1"/>
          <p:nvPr/>
        </p:nvSpPr>
        <p:spPr>
          <a:xfrm>
            <a:off x="3532910" y="3127664"/>
            <a:ext cx="19223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Remember to record!</a:t>
            </a:r>
          </a:p>
        </p:txBody>
      </p:sp>
    </p:spTree>
    <p:extLst>
      <p:ext uri="{BB962C8B-B14F-4D97-AF65-F5344CB8AC3E}">
        <p14:creationId xmlns:p14="http://schemas.microsoft.com/office/powerpoint/2010/main" val="859585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62" y="920925"/>
            <a:ext cx="9174136" cy="33016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 rot="5400000" flipH="1">
            <a:off x="157352" y="985838"/>
            <a:ext cx="3000000" cy="3171823"/>
          </a:xfrm>
          <a:prstGeom prst="parallelogram">
            <a:avLst>
              <a:gd name="adj" fmla="val 174"/>
            </a:avLst>
          </a:prstGeom>
          <a:noFill/>
          <a:ln w="5715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36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the focus of Open Science?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3170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EA52B-8B3E-9B4A-8862-9370AA132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Science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10F7E3-4369-9B45-BD50-72305ED53D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numCol="2"/>
          <a:lstStyle/>
          <a:p>
            <a:r>
              <a:rPr lang="en-US" b="1" dirty="0">
                <a:solidFill>
                  <a:schemeClr val="tx1"/>
                </a:solidFill>
              </a:rPr>
              <a:t>Issues: 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Scientific misconduct 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Publication Bias 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P-Hacking 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Replications problems </a:t>
            </a:r>
          </a:p>
          <a:p>
            <a:pPr lvl="1"/>
            <a:endParaRPr lang="en-US" sz="1800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Solutions: </a:t>
            </a:r>
          </a:p>
          <a:p>
            <a:pPr lvl="1"/>
            <a:r>
              <a:rPr lang="en-US" sz="1800" b="1" dirty="0">
                <a:solidFill>
                  <a:schemeClr val="tx1"/>
                </a:solidFill>
              </a:rPr>
              <a:t>Ethical research </a:t>
            </a:r>
          </a:p>
          <a:p>
            <a:pPr lvl="1"/>
            <a:r>
              <a:rPr lang="en-US" sz="1800" b="1" dirty="0">
                <a:solidFill>
                  <a:schemeClr val="tx1"/>
                </a:solidFill>
              </a:rPr>
              <a:t>Registrations &amp; PAPs </a:t>
            </a:r>
          </a:p>
          <a:p>
            <a:pPr lvl="1"/>
            <a:r>
              <a:rPr lang="en-US" sz="1800" b="1" dirty="0">
                <a:solidFill>
                  <a:schemeClr val="tx1"/>
                </a:solidFill>
              </a:rPr>
              <a:t>Guidelines and Protocols </a:t>
            </a:r>
          </a:p>
          <a:p>
            <a:pPr lvl="1"/>
            <a:r>
              <a:rPr lang="en-US" sz="1800" b="1" dirty="0">
                <a:solidFill>
                  <a:schemeClr val="tx1"/>
                </a:solidFill>
              </a:rPr>
              <a:t>Reproducible workflow </a:t>
            </a:r>
          </a:p>
          <a:p>
            <a:pPr lvl="1"/>
            <a:endParaRPr lang="en-US" sz="18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878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8666F-CE48-4F4F-9FA7-75C7E95F7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BITSS Previous work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34A5FBC-1478-1547-983D-A041F672F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Changing norms: RR at the JDE, best practices at the IDB and INSP, Textbook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Learning: More meta-research: 3S, Citations study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Community building: AM, Catalysts, RT2</a:t>
            </a:r>
          </a:p>
          <a:p>
            <a:pPr marL="114300" indent="0">
              <a:lnSpc>
                <a:spcPct val="200000"/>
              </a:lnSpc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9247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648B1-9E43-8241-BCEC-D48FC16F6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44" y="79265"/>
            <a:ext cx="8520600" cy="572700"/>
          </a:xfrm>
        </p:spPr>
        <p:txBody>
          <a:bodyPr/>
          <a:lstStyle/>
          <a:p>
            <a:r>
              <a:rPr lang="en-US" dirty="0"/>
              <a:t>Our Network</a:t>
            </a:r>
          </a:p>
        </p:txBody>
      </p:sp>
      <p:sp>
        <p:nvSpPr>
          <p:cNvPr id="4" name="Shape 166">
            <a:extLst>
              <a:ext uri="{FF2B5EF4-FFF2-40B4-BE49-F238E27FC236}">
                <a16:creationId xmlns:a16="http://schemas.microsoft.com/office/drawing/2014/main" id="{2485F663-EEC2-D24D-9B87-C1FD4CB3B84C}"/>
              </a:ext>
            </a:extLst>
          </p:cNvPr>
          <p:cNvSpPr/>
          <p:nvPr/>
        </p:nvSpPr>
        <p:spPr>
          <a:xfrm>
            <a:off x="92244" y="543354"/>
            <a:ext cx="9051754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defRPr sz="58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sz="2000" b="1" i="1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BITSS Catalysts </a:t>
            </a:r>
            <a:r>
              <a:rPr lang="en-US" sz="2000" i="1" dirty="0">
                <a:solidFill>
                  <a:schemeClr val="tx1"/>
                </a:solidFill>
                <a:latin typeface="Karla" pitchFamily="2" charset="0"/>
                <a:ea typeface="Karla" pitchFamily="2" charset="0"/>
              </a:rPr>
              <a:t>are PhD students, faculty, and researchers committed to advancing the teaching, practice, funding, and publishing of transparent and reproducible research.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6D49C5-745E-F046-BAEC-D2FFF8D7FD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38" r="4750"/>
          <a:stretch/>
        </p:blipFill>
        <p:spPr>
          <a:xfrm>
            <a:off x="1499616" y="1334573"/>
            <a:ext cx="4926280" cy="229039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ECB5071-FFB6-5E46-BF95-987649786529}"/>
              </a:ext>
            </a:extLst>
          </p:cNvPr>
          <p:cNvSpPr/>
          <p:nvPr/>
        </p:nvSpPr>
        <p:spPr>
          <a:xfrm>
            <a:off x="0" y="3800134"/>
            <a:ext cx="3942313" cy="6976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422"/>
              </a:spcAft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  <a:ea typeface="Karla" pitchFamily="2" charset="0"/>
              </a:rPr>
              <a:t>120+ academics and practitioners; </a:t>
            </a:r>
          </a:p>
          <a:p>
            <a:pPr algn="ctr">
              <a:spcAft>
                <a:spcPts val="422"/>
              </a:spcAft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rla" pitchFamily="2" charset="0"/>
                <a:ea typeface="Karla" pitchFamily="2" charset="0"/>
              </a:rPr>
              <a:t>90 institutions; 30 countries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Karla" pitchFamily="2" charset="0"/>
              <a:ea typeface="Karla" pitchFamily="2" charset="0"/>
              <a:cs typeface="Karla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8DEA9E-97D1-314A-BA0C-6081A45392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4" t="17471" r="7760"/>
          <a:stretch/>
        </p:blipFill>
        <p:spPr>
          <a:xfrm>
            <a:off x="3755798" y="3271456"/>
            <a:ext cx="2670098" cy="18491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515B43-257F-6642-8AED-9CD79C9CA6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20" t="20051" r="10568" b="5813"/>
          <a:stretch/>
        </p:blipFill>
        <p:spPr>
          <a:xfrm>
            <a:off x="6425898" y="1334573"/>
            <a:ext cx="2370630" cy="19376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B9B3E6-F0B5-F94B-B8C2-04C87A9FA2A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01"/>
          <a:stretch/>
        </p:blipFill>
        <p:spPr>
          <a:xfrm>
            <a:off x="6425898" y="3272188"/>
            <a:ext cx="2370628" cy="184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387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B3832-BBAA-3D4B-A69B-26A495A76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Publications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4D5096-EFAB-B243-93D4-0BC69E2E02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123" y="0"/>
            <a:ext cx="3429000" cy="5143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6D8D50-9630-E04C-893C-1F074EEF9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002" y="2448577"/>
            <a:ext cx="4579121" cy="19981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3D692E-4A0B-814B-9F82-7CF34901E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7" y="0"/>
            <a:ext cx="3910649" cy="309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47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8666F-CE48-4F4F-9FA7-75C7E95F7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BITSS Today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34A5FBC-1478-1547-983D-A041F672F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Community building: AM, Catalysts, RT2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Super Forecasters in Social Sciences</a:t>
            </a:r>
            <a:endParaRPr lang="en-US" sz="2000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sz="2000" b="1" dirty="0" err="1">
                <a:solidFill>
                  <a:schemeClr val="tx1"/>
                </a:solidFill>
                <a:hlinkClick r:id="rId2"/>
              </a:rPr>
              <a:t>ACRe</a:t>
            </a:r>
            <a:r>
              <a:rPr lang="en-US" sz="2000" b="1" dirty="0">
                <a:solidFill>
                  <a:schemeClr val="tx1"/>
                </a:solidFill>
                <a:hlinkClick r:id="rId2"/>
              </a:rPr>
              <a:t> computational reproducibility in the classroom and in papers</a:t>
            </a:r>
            <a:endParaRPr lang="en-US" sz="2000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</a:rPr>
              <a:t>Open Policy Analysis</a:t>
            </a:r>
          </a:p>
          <a:p>
            <a:pPr marL="114300" indent="0">
              <a:lnSpc>
                <a:spcPct val="200000"/>
              </a:lnSpc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70874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11258</TotalTime>
  <Words>1278</Words>
  <Application>Microsoft Macintosh PowerPoint</Application>
  <PresentationFormat>On-screen Show (16:9)</PresentationFormat>
  <Paragraphs>226</Paragraphs>
  <Slides>31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Helvetica</vt:lpstr>
      <vt:lpstr>Helvetica Light</vt:lpstr>
      <vt:lpstr>Helvetica Neue</vt:lpstr>
      <vt:lpstr>Karla</vt:lpstr>
      <vt:lpstr>Simple Dark</vt:lpstr>
      <vt:lpstr>The Berkeley Initiative for Transparency in the Social Sciences  Onboarding for Undergraduate Research Apprentice Program</vt:lpstr>
      <vt:lpstr>PowerPoint Presentation</vt:lpstr>
      <vt:lpstr>PowerPoint Presentation</vt:lpstr>
      <vt:lpstr>What is the focus of Open Science?</vt:lpstr>
      <vt:lpstr>Open Science</vt:lpstr>
      <vt:lpstr>BITSS Previous work</vt:lpstr>
      <vt:lpstr>Our Network</vt:lpstr>
      <vt:lpstr>Recent Publications</vt:lpstr>
      <vt:lpstr>BITSS Today</vt:lpstr>
      <vt:lpstr>Why Bring Open Science into Policy Analysis?</vt:lpstr>
      <vt:lpstr>PowerPoint Presentation</vt:lpstr>
      <vt:lpstr>PowerPoint Presentation</vt:lpstr>
      <vt:lpstr>Policy consequences</vt:lpstr>
      <vt:lpstr>Where can we fix this madness?</vt:lpstr>
      <vt:lpstr>Our proposal:  Open Policy Analysis</vt:lpstr>
      <vt:lpstr>Three Components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Plan for OPA</vt:lpstr>
      <vt:lpstr>URAPs for OPA</vt:lpstr>
      <vt:lpstr>URAP Timeline</vt:lpstr>
      <vt:lpstr>URAP Standard Operating Procedures (SOPs)</vt:lpstr>
      <vt:lpstr>URAP tasks</vt:lpstr>
      <vt:lpstr>URAP Resources</vt:lpstr>
      <vt:lpstr>Main Tasks</vt:lpstr>
      <vt:lpstr>What to do when you have questions</vt:lpstr>
      <vt:lpstr>Git/GitHub Tutorial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Panel on Open Policy Analysis</dc:title>
  <cp:lastModifiedBy>Fernando Hoces de la Guardia</cp:lastModifiedBy>
  <cp:revision>65</cp:revision>
  <dcterms:modified xsi:type="dcterms:W3CDTF">2021-02-12T19:42:52Z</dcterms:modified>
</cp:coreProperties>
</file>